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rels" ContentType="application/vnd.openxmlformats-package.relationships+xml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54" d="100"/>
          <a:sy n="154" d="100"/>
        </p:scale>
        <p:origin x="-60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printerSettings" Target="printerSettings/printerSettings1.bin"/><Relationship Id="rId41" Type="http://schemas.openxmlformats.org/officeDocument/2006/relationships/presProps" Target="presProps.xml"/><Relationship Id="rId42" Type="http://schemas.openxmlformats.org/officeDocument/2006/relationships/viewProps" Target="viewProps.xml"/><Relationship Id="rId43" Type="http://schemas.openxmlformats.org/officeDocument/2006/relationships/theme" Target="theme/theme1.xml"/><Relationship Id="rId4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885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370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34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84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782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18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480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1591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893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072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193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0CE5A8-480A-1E40-830A-A3CFB349D7B3}" type="datetimeFigureOut">
              <a:rPr lang="en-US" smtClean="0"/>
              <a:t>2/4/16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AD022-B1CF-3E42-A1AA-5E700BAFE38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08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6" Type="http://schemas.openxmlformats.org/officeDocument/2006/relationships/image" Target="../media/image6.jpeg"/><Relationship Id="rId7" Type="http://schemas.openxmlformats.org/officeDocument/2006/relationships/image" Target="../media/image7.jpeg"/><Relationship Id="rId8" Type="http://schemas.openxmlformats.org/officeDocument/2006/relationships/image" Target="../media/image8.jpeg"/><Relationship Id="rId9" Type="http://schemas.openxmlformats.org/officeDocument/2006/relationships/image" Target="../media/image9.jpg"/><Relationship Id="rId10" Type="http://schemas.openxmlformats.org/officeDocument/2006/relationships/image" Target="../media/image10.jpeg"/><Relationship Id="rId11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Relationship Id="rId3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jpg"/><Relationship Id="rId3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4" Type="http://schemas.openxmlformats.org/officeDocument/2006/relationships/image" Target="../media/image30.jpeg"/><Relationship Id="rId5" Type="http://schemas.microsoft.com/office/2007/relationships/hdphoto" Target="../media/hdphoto2.wdp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eg"/><Relationship Id="rId3" Type="http://schemas.microsoft.com/office/2007/relationships/hdphoto" Target="../media/hdphoto3.wdp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8.jpeg"/><Relationship Id="rId3" Type="http://schemas.microsoft.com/office/2007/relationships/hdphoto" Target="../media/hdphoto4.wdp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4" Type="http://schemas.openxmlformats.org/officeDocument/2006/relationships/image" Target="../media/image42.jpeg"/><Relationship Id="rId5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4.jp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7599" y="4087331"/>
            <a:ext cx="8387918" cy="1059774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		              </a:t>
            </a:r>
            <a:r>
              <a:rPr lang="en-US" sz="4100" dirty="0" smtClean="0"/>
              <a:t>Ross Szabo</a:t>
            </a:r>
            <a:r>
              <a:rPr lang="en-US" dirty="0" smtClean="0"/>
              <a:t>	</a:t>
            </a:r>
          </a:p>
          <a:p>
            <a:r>
              <a:rPr lang="en-US" sz="3800" dirty="0" smtClean="0">
                <a:solidFill>
                  <a:srgbClr val="FFFFFF"/>
                </a:solidFill>
              </a:rPr>
              <a:t>@</a:t>
            </a:r>
            <a:r>
              <a:rPr lang="en-US" sz="3800" dirty="0" err="1" smtClean="0">
                <a:solidFill>
                  <a:srgbClr val="FFFFFF"/>
                </a:solidFill>
              </a:rPr>
              <a:t>rosseszabo</a:t>
            </a:r>
            <a:r>
              <a:rPr lang="en-US" sz="3800" dirty="0" smtClean="0">
                <a:solidFill>
                  <a:srgbClr val="FFFFFF"/>
                </a:solidFill>
              </a:rPr>
              <a:t>		          #</a:t>
            </a:r>
            <a:r>
              <a:rPr lang="en-US" sz="3800" dirty="0" err="1" smtClean="0">
                <a:solidFill>
                  <a:srgbClr val="FFFFFF"/>
                </a:solidFill>
              </a:rPr>
              <a:t>behindhappyfaces</a:t>
            </a:r>
            <a:endParaRPr lang="en-US" sz="3800" dirty="0" smtClean="0">
              <a:solidFill>
                <a:srgbClr val="FFFFFF"/>
              </a:solidFill>
            </a:endParaRPr>
          </a:p>
          <a:p>
            <a:endParaRPr lang="en-US" dirty="0"/>
          </a:p>
        </p:txBody>
      </p:sp>
      <p:pic>
        <p:nvPicPr>
          <p:cNvPr id="6" name="Picture 5" descr="behind-happy-faces-header.pn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9143999" cy="393917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-1005417" y="896938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-1005417" y="58737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1276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h2.jpe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2466" y="170512"/>
            <a:ext cx="1884947" cy="1227461"/>
          </a:xfrm>
          <a:prstGeom prst="rect">
            <a:avLst/>
          </a:prstGeom>
        </p:spPr>
      </p:pic>
      <p:pic>
        <p:nvPicPr>
          <p:cNvPr id="5" name="Picture 4" descr="mh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89289" y="1043477"/>
            <a:ext cx="2750123" cy="1702794"/>
          </a:xfrm>
          <a:prstGeom prst="rect">
            <a:avLst/>
          </a:prstGeom>
        </p:spPr>
      </p:pic>
      <p:pic>
        <p:nvPicPr>
          <p:cNvPr id="6" name="Picture 5" descr="mh3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7412" y="170512"/>
            <a:ext cx="4676588" cy="661705"/>
          </a:xfrm>
          <a:prstGeom prst="rect">
            <a:avLst/>
          </a:prstGeom>
        </p:spPr>
      </p:pic>
      <p:pic>
        <p:nvPicPr>
          <p:cNvPr id="7" name="Picture 6" descr="mh4.jpe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840" y="315861"/>
            <a:ext cx="2152318" cy="1689716"/>
          </a:xfrm>
          <a:prstGeom prst="rect">
            <a:avLst/>
          </a:prstGeom>
        </p:spPr>
      </p:pic>
      <p:pic>
        <p:nvPicPr>
          <p:cNvPr id="8" name="Picture 7" descr="mh5 2.jpe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9955" y="1397973"/>
            <a:ext cx="2915923" cy="1017419"/>
          </a:xfrm>
          <a:prstGeom prst="rect">
            <a:avLst/>
          </a:prstGeom>
        </p:spPr>
      </p:pic>
      <p:pic>
        <p:nvPicPr>
          <p:cNvPr id="9" name="Picture 8" descr="mh1.jpe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3159" y="2909088"/>
            <a:ext cx="2974673" cy="1979100"/>
          </a:xfrm>
          <a:prstGeom prst="rect">
            <a:avLst/>
          </a:prstGeom>
        </p:spPr>
      </p:pic>
      <p:pic>
        <p:nvPicPr>
          <p:cNvPr id="11" name="Picture 10" descr="mh3.jpeg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0841" y="1574197"/>
            <a:ext cx="2413395" cy="1478636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482911" y="2076159"/>
            <a:ext cx="5969002" cy="823308"/>
          </a:xfrm>
        </p:spPr>
        <p:txBody>
          <a:bodyPr>
            <a:noAutofit/>
          </a:bodyPr>
          <a:lstStyle/>
          <a:p>
            <a:pPr marL="18288" indent="0" algn="ctr">
              <a:buNone/>
            </a:pPr>
            <a:r>
              <a:rPr lang="en-US" sz="4800" dirty="0" smtClean="0">
                <a:solidFill>
                  <a:srgbClr val="FF0000"/>
                </a:solidFill>
                <a:latin typeface="Rockwell Extra Bold"/>
                <a:cs typeface="Rockwell Extra Bold"/>
              </a:rPr>
              <a:t>Mental Health </a:t>
            </a:r>
            <a:endParaRPr lang="en-US" sz="4800" dirty="0">
              <a:solidFill>
                <a:srgbClr val="FF0000"/>
              </a:solidFill>
              <a:latin typeface="Rockwell Extra Bold"/>
              <a:cs typeface="Rockwell Extra Bold"/>
            </a:endParaRPr>
          </a:p>
        </p:txBody>
      </p:sp>
      <p:pic>
        <p:nvPicPr>
          <p:cNvPr id="3" name="Picture 2" descr="bynes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0807" y="2731036"/>
            <a:ext cx="2157129" cy="2157152"/>
          </a:xfrm>
          <a:prstGeom prst="rect">
            <a:avLst/>
          </a:prstGeom>
        </p:spPr>
      </p:pic>
      <p:pic>
        <p:nvPicPr>
          <p:cNvPr id="12" name="Picture 11" descr="mh6.jpe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6963" y="3052832"/>
            <a:ext cx="1997037" cy="222780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2899467"/>
            <a:ext cx="2582465" cy="2266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6750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47580" y="190500"/>
            <a:ext cx="8448841" cy="4491790"/>
          </a:xfrm>
        </p:spPr>
        <p:txBody>
          <a:bodyPr>
            <a:noAutofit/>
          </a:bodyPr>
          <a:lstStyle/>
          <a:p>
            <a:pPr marL="18288" indent="0">
              <a:buNone/>
            </a:pPr>
            <a:endParaRPr lang="en-US" sz="3600" dirty="0" smtClean="0"/>
          </a:p>
          <a:p>
            <a:pPr marL="18288" indent="0">
              <a:buNone/>
            </a:pPr>
            <a:r>
              <a:rPr lang="en-US" sz="3600" dirty="0" smtClean="0"/>
              <a:t>Mental Health isn’t having a problem. </a:t>
            </a:r>
          </a:p>
          <a:p>
            <a:pPr marL="18288" indent="0">
              <a:buNone/>
            </a:pPr>
            <a:endParaRPr lang="en-US" dirty="0"/>
          </a:p>
          <a:p>
            <a:pPr marL="18288" indent="0">
              <a:buNone/>
            </a:pPr>
            <a:r>
              <a:rPr lang="en-US" sz="3600" dirty="0" smtClean="0"/>
              <a:t>It’s how you balance everything in your life. </a:t>
            </a:r>
          </a:p>
          <a:p>
            <a:pPr marL="18288" indent="0">
              <a:buNone/>
            </a:pPr>
            <a:endParaRPr lang="en-US" dirty="0"/>
          </a:p>
          <a:p>
            <a:pPr marL="18288" indent="0">
              <a:buNone/>
            </a:pPr>
            <a:r>
              <a:rPr lang="en-US" sz="3600" dirty="0" smtClean="0"/>
              <a:t>Good mental health is something all of us should have.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605320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help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5143500"/>
          </a:xfrm>
        </p:spPr>
      </p:pic>
    </p:spTree>
    <p:extLst>
      <p:ext uri="{BB962C8B-B14F-4D97-AF65-F5344CB8AC3E}">
        <p14:creationId xmlns:p14="http://schemas.microsoft.com/office/powerpoint/2010/main" val="22694440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85324" y="1125956"/>
            <a:ext cx="7936775" cy="2743199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en-US" sz="4400" dirty="0" smtClean="0"/>
              <a:t>Why don’t students seek help?</a:t>
            </a:r>
            <a:endParaRPr lang="en-US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1503810" y="3697430"/>
            <a:ext cx="6783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Tweet answers @</a:t>
            </a:r>
            <a:r>
              <a:rPr lang="en-US" sz="2400" dirty="0" err="1" smtClean="0"/>
              <a:t>rosseszabo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8865331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17872" y="-86060"/>
            <a:ext cx="7543800" cy="685800"/>
          </a:xfrm>
        </p:spPr>
        <p:txBody>
          <a:bodyPr/>
          <a:lstStyle/>
          <a:p>
            <a:pPr algn="ctr"/>
            <a:r>
              <a:rPr lang="en-US" sz="3600" u="sng" dirty="0" smtClean="0"/>
              <a:t>Mental Health Spectrum</a:t>
            </a:r>
            <a:endParaRPr lang="en-US" sz="3600" u="sng" dirty="0"/>
          </a:p>
        </p:txBody>
      </p:sp>
      <p:sp>
        <p:nvSpPr>
          <p:cNvPr id="18" name="TextBox 17"/>
          <p:cNvSpPr txBox="1"/>
          <p:nvPr/>
        </p:nvSpPr>
        <p:spPr>
          <a:xfrm>
            <a:off x="3601762" y="1394277"/>
            <a:ext cx="1417053" cy="16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Death</a:t>
            </a:r>
          </a:p>
          <a:p>
            <a:endParaRPr lang="en-US" sz="1000" dirty="0"/>
          </a:p>
          <a:p>
            <a:r>
              <a:rPr lang="en-US" dirty="0" smtClean="0"/>
              <a:t>Divorce</a:t>
            </a:r>
          </a:p>
          <a:p>
            <a:endParaRPr lang="en-US" sz="800" dirty="0"/>
          </a:p>
          <a:p>
            <a:r>
              <a:rPr lang="en-US" dirty="0" smtClean="0"/>
              <a:t>Breakups</a:t>
            </a:r>
          </a:p>
          <a:p>
            <a:endParaRPr lang="en-US" sz="800" dirty="0"/>
          </a:p>
          <a:p>
            <a:r>
              <a:rPr lang="en-US" dirty="0" smtClean="0"/>
              <a:t>Major Illness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385373" y="1394277"/>
            <a:ext cx="1597708" cy="252376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Depression</a:t>
            </a:r>
          </a:p>
          <a:p>
            <a:endParaRPr lang="en-US" sz="800" dirty="0"/>
          </a:p>
          <a:p>
            <a:r>
              <a:rPr lang="en-US" dirty="0" smtClean="0"/>
              <a:t>Anxiety</a:t>
            </a:r>
          </a:p>
          <a:p>
            <a:endParaRPr lang="en-US" sz="800" dirty="0"/>
          </a:p>
          <a:p>
            <a:r>
              <a:rPr lang="en-US" dirty="0" smtClean="0"/>
              <a:t>Bipolar </a:t>
            </a:r>
          </a:p>
          <a:p>
            <a:r>
              <a:rPr lang="en-US" dirty="0" smtClean="0"/>
              <a:t>Disorder</a:t>
            </a:r>
          </a:p>
          <a:p>
            <a:endParaRPr lang="en-US" sz="800" dirty="0"/>
          </a:p>
          <a:p>
            <a:r>
              <a:rPr lang="en-US" dirty="0" smtClean="0"/>
              <a:t>Schizophrenia</a:t>
            </a:r>
          </a:p>
          <a:p>
            <a:endParaRPr lang="en-US" sz="800" dirty="0"/>
          </a:p>
          <a:p>
            <a:r>
              <a:rPr lang="en-US" dirty="0" smtClean="0"/>
              <a:t>Eating Disorders</a:t>
            </a:r>
            <a:endParaRPr lang="en-US" dirty="0"/>
          </a:p>
        </p:txBody>
      </p:sp>
      <p:sp>
        <p:nvSpPr>
          <p:cNvPr id="25" name="TextBox 24"/>
          <p:cNvSpPr txBox="1"/>
          <p:nvPr/>
        </p:nvSpPr>
        <p:spPr>
          <a:xfrm>
            <a:off x="7241985" y="1394277"/>
            <a:ext cx="1347897" cy="21236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Intellectual Disabilities</a:t>
            </a:r>
          </a:p>
          <a:p>
            <a:endParaRPr lang="en-US" sz="800" dirty="0"/>
          </a:p>
          <a:p>
            <a:r>
              <a:rPr lang="en-US" dirty="0" smtClean="0"/>
              <a:t>Autism</a:t>
            </a:r>
          </a:p>
          <a:p>
            <a:endParaRPr lang="en-US" sz="800" dirty="0"/>
          </a:p>
          <a:p>
            <a:r>
              <a:rPr lang="en-US" dirty="0" err="1" smtClean="0"/>
              <a:t>Aspberger’s</a:t>
            </a:r>
            <a:r>
              <a:rPr lang="en-US" dirty="0" smtClean="0"/>
              <a:t> Syndrome</a:t>
            </a:r>
          </a:p>
          <a:p>
            <a:endParaRPr lang="en-US" sz="800" dirty="0"/>
          </a:p>
          <a:p>
            <a:r>
              <a:rPr lang="en-US" dirty="0" smtClean="0"/>
              <a:t>ADHD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25868" y="731010"/>
            <a:ext cx="1492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Significant</a:t>
            </a:r>
          </a:p>
          <a:p>
            <a:pPr algn="ctr"/>
            <a:r>
              <a:rPr lang="en-US" dirty="0" smtClean="0"/>
              <a:t>Events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241634" y="747946"/>
            <a:ext cx="17414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Mental Health Disorders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043725" y="747946"/>
            <a:ext cx="1807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Developmental Disabilities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779288" y="3919280"/>
            <a:ext cx="759083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786972" y="3919280"/>
            <a:ext cx="0" cy="20410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724297" y="3919280"/>
            <a:ext cx="0" cy="20410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696642" y="3919280"/>
            <a:ext cx="0" cy="20410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370124" y="3931526"/>
            <a:ext cx="0" cy="20410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62777" y="4126108"/>
            <a:ext cx="146957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Balanced Life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103017" y="4123387"/>
            <a:ext cx="123726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Difficult to </a:t>
            </a:r>
            <a:r>
              <a:rPr lang="en-US" dirty="0"/>
              <a:t>Balance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603849" y="4134273"/>
            <a:ext cx="120076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Not Able to Balance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3954055" y="4123387"/>
            <a:ext cx="1287579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Need Help to Balance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889532" y="851821"/>
            <a:ext cx="1636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Environment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83086" y="747946"/>
            <a:ext cx="14929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Everyday</a:t>
            </a:r>
          </a:p>
          <a:p>
            <a:pPr algn="ctr"/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1923231" y="1377341"/>
            <a:ext cx="1417053" cy="123110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Verbal Abuse</a:t>
            </a:r>
          </a:p>
          <a:p>
            <a:endParaRPr lang="en-US" sz="800" dirty="0"/>
          </a:p>
          <a:p>
            <a:r>
              <a:rPr lang="en-US" dirty="0" smtClean="0"/>
              <a:t>Bullying</a:t>
            </a:r>
          </a:p>
          <a:p>
            <a:endParaRPr lang="en-US" sz="1000" dirty="0"/>
          </a:p>
          <a:p>
            <a:r>
              <a:rPr lang="en-US" dirty="0" smtClean="0"/>
              <a:t>Sexual Abuse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315295" y="1377341"/>
            <a:ext cx="1417053" cy="221599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/>
              <a:t>Stress</a:t>
            </a:r>
          </a:p>
          <a:p>
            <a:endParaRPr lang="en-US" sz="800" dirty="0"/>
          </a:p>
          <a:p>
            <a:r>
              <a:rPr lang="en-US" dirty="0" smtClean="0"/>
              <a:t>Lack of Sleep</a:t>
            </a:r>
          </a:p>
          <a:p>
            <a:endParaRPr lang="en-US" sz="1000" dirty="0"/>
          </a:p>
          <a:p>
            <a:r>
              <a:rPr lang="en-US" dirty="0" smtClean="0"/>
              <a:t>Low Self Esteem</a:t>
            </a:r>
          </a:p>
          <a:p>
            <a:endParaRPr lang="en-US" sz="800" dirty="0"/>
          </a:p>
          <a:p>
            <a:r>
              <a:rPr lang="en-US" dirty="0" smtClean="0"/>
              <a:t>Poor Body Image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>
          <a:xfrm>
            <a:off x="5572828" y="4123387"/>
            <a:ext cx="1706146" cy="83099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/>
              <a:t>Need Constant Assistance to Balance</a:t>
            </a:r>
            <a:endParaRPr lang="en-US" sz="1600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425901" y="3931526"/>
            <a:ext cx="0" cy="204107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54307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400132" y="4044401"/>
            <a:ext cx="63809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Competition of Stress</a:t>
            </a:r>
            <a:endParaRPr lang="en-US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837799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2352" y="323647"/>
            <a:ext cx="75438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Good Stress vs. Bad Stress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551398" y="1009447"/>
            <a:ext cx="3968027" cy="3682579"/>
          </a:xfrm>
          <a:prstGeom prst="rect">
            <a:avLst/>
          </a:prstGeom>
        </p:spPr>
        <p:txBody>
          <a:bodyPr/>
          <a:lstStyle/>
          <a:p>
            <a:pPr marL="18288" indent="0" algn="ctr">
              <a:buNone/>
            </a:pPr>
            <a:r>
              <a:rPr lang="en-US" sz="2400" b="1" u="sng" dirty="0" smtClean="0"/>
              <a:t>Good Stress</a:t>
            </a:r>
          </a:p>
          <a:p>
            <a:pPr marL="18288" indent="0" algn="ctr">
              <a:buNone/>
            </a:pPr>
            <a:endParaRPr lang="en-US" sz="800" b="1" u="sng" dirty="0" smtClean="0"/>
          </a:p>
          <a:p>
            <a:pPr>
              <a:buFont typeface="Arial"/>
              <a:buChar char="•"/>
            </a:pPr>
            <a:r>
              <a:rPr lang="en-US" sz="1800" b="1" dirty="0" smtClean="0">
                <a:latin typeface="Cambria"/>
                <a:cs typeface="Cambria"/>
              </a:rPr>
              <a:t>A b</a:t>
            </a:r>
            <a:r>
              <a:rPr lang="en-US" sz="1800" b="1" dirty="0" smtClean="0">
                <a:effectLst/>
                <a:latin typeface="Cambria"/>
                <a:cs typeface="Cambria"/>
              </a:rPr>
              <a:t>urst </a:t>
            </a:r>
            <a:r>
              <a:rPr lang="en-US" sz="1800" b="1" dirty="0">
                <a:effectLst/>
                <a:latin typeface="Cambria"/>
                <a:cs typeface="Cambria"/>
              </a:rPr>
              <a:t>of energy that basically advises you on what to do </a:t>
            </a:r>
            <a:endParaRPr lang="en-US" sz="1800" b="1" dirty="0" smtClean="0">
              <a:effectLst/>
              <a:latin typeface="Cambria"/>
              <a:cs typeface="Cambria"/>
            </a:endParaRPr>
          </a:p>
          <a:p>
            <a:pPr>
              <a:buFont typeface="Arial"/>
              <a:buChar char="•"/>
            </a:pPr>
            <a:r>
              <a:rPr lang="en-US" sz="1800" b="1" dirty="0" smtClean="0">
                <a:effectLst/>
                <a:latin typeface="Cambria"/>
                <a:cs typeface="Cambria"/>
              </a:rPr>
              <a:t>Helps </a:t>
            </a:r>
            <a:r>
              <a:rPr lang="en-US" sz="1800" b="1" dirty="0">
                <a:effectLst/>
                <a:latin typeface="Cambria"/>
                <a:cs typeface="Cambria"/>
              </a:rPr>
              <a:t>you meet daily </a:t>
            </a:r>
            <a:r>
              <a:rPr lang="en-US" sz="1800" b="1" dirty="0" smtClean="0">
                <a:effectLst/>
                <a:latin typeface="Cambria"/>
                <a:cs typeface="Cambria"/>
              </a:rPr>
              <a:t>challenges</a:t>
            </a:r>
          </a:p>
          <a:p>
            <a:pPr>
              <a:buFont typeface="Arial"/>
              <a:buChar char="•"/>
            </a:pPr>
            <a:r>
              <a:rPr lang="en-US" sz="1800" b="1" dirty="0">
                <a:effectLst/>
                <a:latin typeface="Cambria"/>
                <a:cs typeface="Cambria"/>
              </a:rPr>
              <a:t>M</a:t>
            </a:r>
            <a:r>
              <a:rPr lang="en-US" sz="1800" b="1" dirty="0" smtClean="0">
                <a:effectLst/>
                <a:latin typeface="Cambria"/>
                <a:cs typeface="Cambria"/>
              </a:rPr>
              <a:t>otivates </a:t>
            </a:r>
            <a:r>
              <a:rPr lang="en-US" sz="1800" b="1" dirty="0">
                <a:effectLst/>
                <a:latin typeface="Cambria"/>
                <a:cs typeface="Cambria"/>
              </a:rPr>
              <a:t>you to reach your goals </a:t>
            </a:r>
            <a:endParaRPr lang="en-US" sz="1800" b="1" dirty="0" smtClean="0">
              <a:effectLst/>
              <a:latin typeface="Cambria"/>
              <a:cs typeface="Cambria"/>
            </a:endParaRPr>
          </a:p>
          <a:p>
            <a:pPr>
              <a:buFont typeface="Arial"/>
              <a:buChar char="•"/>
            </a:pPr>
            <a:r>
              <a:rPr lang="en-US" sz="1800" b="1" dirty="0" smtClean="0">
                <a:effectLst/>
                <a:latin typeface="Cambria"/>
                <a:cs typeface="Cambria"/>
              </a:rPr>
              <a:t>Produces </a:t>
            </a:r>
            <a:r>
              <a:rPr lang="en-US" sz="1800" b="1" dirty="0">
                <a:effectLst/>
                <a:latin typeface="Cambria"/>
                <a:cs typeface="Cambria"/>
              </a:rPr>
              <a:t>the fight-or-flight </a:t>
            </a:r>
            <a:r>
              <a:rPr lang="en-US" sz="1800" b="1" dirty="0" smtClean="0">
                <a:effectLst/>
                <a:latin typeface="Cambria"/>
                <a:cs typeface="Cambria"/>
              </a:rPr>
              <a:t>response</a:t>
            </a:r>
          </a:p>
          <a:p>
            <a:pPr>
              <a:buFont typeface="Arial"/>
              <a:buChar char="•"/>
            </a:pPr>
            <a:r>
              <a:rPr lang="en-US" sz="1800" b="1" dirty="0" smtClean="0">
                <a:effectLst/>
                <a:latin typeface="Cambria"/>
                <a:cs typeface="Cambria"/>
              </a:rPr>
              <a:t>Can improve your heart and protect you from infection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4294967295"/>
          </p:nvPr>
        </p:nvSpPr>
        <p:spPr>
          <a:xfrm>
            <a:off x="4615712" y="1031596"/>
            <a:ext cx="3903568" cy="393597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18288" indent="0" algn="ctr">
              <a:buNone/>
            </a:pPr>
            <a:r>
              <a:rPr lang="en-US" sz="2600" b="1" u="sng" dirty="0" smtClean="0">
                <a:latin typeface="Cambria"/>
                <a:cs typeface="Cambria"/>
              </a:rPr>
              <a:t>Bad Stress</a:t>
            </a:r>
          </a:p>
          <a:p>
            <a:pPr marL="18288" indent="0">
              <a:buNone/>
            </a:pPr>
            <a:endParaRPr lang="en-US" sz="800" dirty="0"/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Inability to concentrate or 	complete tasks</a:t>
            </a:r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Get sick more often </a:t>
            </a:r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Body aches</a:t>
            </a:r>
            <a:endParaRPr lang="en-US" sz="1800" b="1" dirty="0">
              <a:latin typeface="Cambria"/>
              <a:cs typeface="Cambria"/>
            </a:endParaRPr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Headaches</a:t>
            </a:r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Irritability </a:t>
            </a:r>
            <a:endParaRPr lang="en-US" sz="1800" b="1" dirty="0">
              <a:latin typeface="Cambria"/>
              <a:cs typeface="Cambria"/>
            </a:endParaRPr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Trouble falling sleeping or 	staying awake </a:t>
            </a:r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Changes in appetite</a:t>
            </a:r>
            <a:endParaRPr lang="en-US" sz="1800" b="1" dirty="0">
              <a:latin typeface="Cambria"/>
              <a:cs typeface="Cambria"/>
            </a:endParaRPr>
          </a:p>
          <a:p>
            <a:pPr marL="304038" indent="-285750"/>
            <a:r>
              <a:rPr lang="en-US" sz="1800" b="1" dirty="0" smtClean="0">
                <a:effectLst/>
                <a:latin typeface="Cambria"/>
                <a:cs typeface="Cambria"/>
              </a:rPr>
              <a:t>More angry or anxious than usual</a:t>
            </a:r>
          </a:p>
          <a:p>
            <a:pPr marL="18288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3697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4705684" cy="3600986"/>
          </a:xfrm>
          <a:prstGeom prst="rect">
            <a:avLst/>
          </a:prstGeom>
          <a:solidFill>
            <a:schemeClr val="tx1"/>
          </a:solidFill>
          <a:ln>
            <a:solidFill>
              <a:srgbClr val="00009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dirty="0" smtClean="0">
              <a:solidFill>
                <a:schemeClr val="bg1"/>
              </a:solidFill>
            </a:endParaRPr>
          </a:p>
          <a:p>
            <a:pPr algn="ctr"/>
            <a:endParaRPr lang="en-US" sz="2400" dirty="0" smtClean="0">
              <a:solidFill>
                <a:schemeClr val="bg1"/>
              </a:solidFill>
            </a:endParaRP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You Don’t Have Insomnia</a:t>
            </a:r>
          </a:p>
          <a:p>
            <a:pPr algn="ctr"/>
            <a:endParaRPr lang="en-US" sz="2400" dirty="0">
              <a:solidFill>
                <a:schemeClr val="bg1"/>
              </a:solidFill>
            </a:endParaRPr>
          </a:p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You Have A Messed Up </a:t>
            </a:r>
          </a:p>
          <a:p>
            <a:pPr algn="ctr"/>
            <a:r>
              <a:rPr lang="en-US" sz="2400" smtClean="0">
                <a:solidFill>
                  <a:schemeClr val="bg1"/>
                </a:solidFill>
              </a:rPr>
              <a:t>Sleeping </a:t>
            </a:r>
            <a:r>
              <a:rPr lang="en-US" sz="2400" dirty="0" smtClean="0">
                <a:solidFill>
                  <a:schemeClr val="bg1"/>
                </a:solidFill>
              </a:rPr>
              <a:t>Pattern</a:t>
            </a:r>
          </a:p>
          <a:p>
            <a:pPr algn="ctr"/>
            <a:endParaRPr lang="en-US" dirty="0">
              <a:solidFill>
                <a:schemeClr val="bg1"/>
              </a:solidFill>
            </a:endParaRPr>
          </a:p>
          <a:p>
            <a:pPr algn="ctr"/>
            <a:endParaRPr lang="en-US" dirty="0" smtClean="0">
              <a:solidFill>
                <a:schemeClr val="bg1"/>
              </a:solidFill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  <a:p>
            <a:pPr algn="ctr"/>
            <a:endParaRPr lang="en-US" dirty="0" smtClean="0">
              <a:solidFill>
                <a:schemeClr val="bg1"/>
              </a:solidFill>
            </a:endParaRPr>
          </a:p>
          <a:p>
            <a:pPr algn="ctr"/>
            <a:r>
              <a:rPr lang="en-US" dirty="0" smtClean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5" descr="sleep2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684" y="0"/>
            <a:ext cx="4438316" cy="2423740"/>
          </a:xfrm>
          <a:prstGeom prst="rect">
            <a:avLst/>
          </a:prstGeom>
        </p:spPr>
      </p:pic>
      <p:pic>
        <p:nvPicPr>
          <p:cNvPr id="7" name="Picture 6" descr="sleep3.jpe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23740"/>
            <a:ext cx="4705684" cy="2719760"/>
          </a:xfrm>
          <a:prstGeom prst="rect">
            <a:avLst/>
          </a:prstGeom>
        </p:spPr>
      </p:pic>
      <p:pic>
        <p:nvPicPr>
          <p:cNvPr id="8" name="Picture 7" descr="sleep4.jpe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684" y="2423740"/>
            <a:ext cx="4438316" cy="27197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978526" y="2135199"/>
            <a:ext cx="56548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olidFill>
                  <a:srgbClr val="FF0000"/>
                </a:solidFill>
              </a:rPr>
              <a:t>YOU. NEED. SLEEP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1106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8175"/>
            <a:ext cx="9144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768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6225"/>
            <a:ext cx="9144000" cy="4576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4305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8175"/>
            <a:ext cx="9144000" cy="38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711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ynaps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0"/>
            <a:ext cx="3341800" cy="5143500"/>
          </a:xfrm>
          <a:prstGeom prst="rect">
            <a:avLst/>
          </a:prstGeom>
        </p:spPr>
      </p:pic>
      <p:pic>
        <p:nvPicPr>
          <p:cNvPr id="5" name="Picture 4" descr="boahen-brain-1210-lg-11470574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1802" y="0"/>
            <a:ext cx="580219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0974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98707" y="324970"/>
            <a:ext cx="66189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</a:rPr>
              <a:t>Pre Frontal Cortex </a:t>
            </a:r>
            <a:endParaRPr lang="en-US" sz="5400" b="1" dirty="0">
              <a:solidFill>
                <a:schemeClr val="bg1"/>
              </a:solidFill>
            </a:endParaRPr>
          </a:p>
        </p:txBody>
      </p:sp>
      <p:pic>
        <p:nvPicPr>
          <p:cNvPr id="2" name="Picture 1" descr="bra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1" y="0"/>
            <a:ext cx="798637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133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401" y="0"/>
            <a:ext cx="6043613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03907" y="0"/>
            <a:ext cx="57891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solidFill>
                  <a:schemeClr val="bg1"/>
                </a:solidFill>
                <a:latin typeface="Cooper Black"/>
                <a:cs typeface="Cooper Black"/>
              </a:rPr>
              <a:t>NERVOUS</a:t>
            </a:r>
            <a:endParaRPr lang="en-US" sz="4800" dirty="0">
              <a:solidFill>
                <a:schemeClr val="bg1"/>
              </a:solidFill>
              <a:latin typeface="Cooper Black"/>
              <a:cs typeface="Cooper Black"/>
            </a:endParaRPr>
          </a:p>
        </p:txBody>
      </p:sp>
    </p:spTree>
    <p:extLst>
      <p:ext uri="{BB962C8B-B14F-4D97-AF65-F5344CB8AC3E}">
        <p14:creationId xmlns:p14="http://schemas.microsoft.com/office/powerpoint/2010/main" val="24053619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756" y="0"/>
            <a:ext cx="7724688" cy="5323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3424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337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ad-black-woman-hair-po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785323" y="0"/>
            <a:ext cx="10894268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7091" y="401077"/>
            <a:ext cx="5129663" cy="2646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Feeling Depressed, Sad, Upset</a:t>
            </a:r>
          </a:p>
          <a:p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Know the Cause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Feelings are Understandable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Need to Talk About It</a:t>
            </a:r>
          </a:p>
          <a:p>
            <a:pPr marL="285750" indent="-28575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Opposite of  Feeling Depressed is Happiness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2732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ownload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6963" y="0"/>
            <a:ext cx="9260963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7472" y="401077"/>
            <a:ext cx="6666891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DEPRESSION</a:t>
            </a:r>
          </a:p>
          <a:p>
            <a:pPr algn="ctr"/>
            <a:endParaRPr lang="en-US" sz="2800" dirty="0" smtClean="0">
              <a:solidFill>
                <a:schemeClr val="bg1"/>
              </a:solidFill>
            </a:endParaRP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Don’t Know A Cause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Stop Doing Things You Enjoy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Lose Motivation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Sleep All Day or Lay in Bed and Can’t Sleep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Stop Taking Care of Oneself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May Have Thoughts of Death and Suicide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Symptoms last for 2-3 weeks or more</a:t>
            </a:r>
          </a:p>
          <a:p>
            <a:pPr marL="342900" indent="-342900">
              <a:buFont typeface="Arial"/>
              <a:buChar char="•"/>
            </a:pPr>
            <a:r>
              <a:rPr lang="en-US" sz="2400" dirty="0" smtClean="0">
                <a:solidFill>
                  <a:schemeClr val="bg1"/>
                </a:solidFill>
              </a:rPr>
              <a:t>Opposite of Depression is Vitality</a:t>
            </a:r>
          </a:p>
          <a:p>
            <a:pPr marL="342900" indent="-342900">
              <a:buFont typeface="Arial"/>
              <a:buChar char="•"/>
            </a:pPr>
            <a:endParaRPr lang="en-US" sz="2400" dirty="0" smtClean="0"/>
          </a:p>
          <a:p>
            <a:pPr marL="342900" indent="-342900">
              <a:buFont typeface="Arial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734702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3-02-25 at 12.30.32 PM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1368" y="1"/>
            <a:ext cx="4812632" cy="5143500"/>
          </a:xfrm>
          <a:prstGeom prst="rect">
            <a:avLst/>
          </a:prstGeom>
        </p:spPr>
      </p:pic>
      <p:pic>
        <p:nvPicPr>
          <p:cNvPr id="3" name="Picture 2" descr="Screen Shot 2013-02-27 at 11.47.52 AM.png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062789"/>
            <a:ext cx="4132328" cy="281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9589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MG_097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3648" y="0"/>
            <a:ext cx="6247812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469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MG_0971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2500" y="0"/>
            <a:ext cx="49149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6954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0973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234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23875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MG_0974.jpg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3151"/>
          <a:stretch/>
        </p:blipFill>
        <p:spPr>
          <a:xfrm rot="16200000">
            <a:off x="1827214" y="-747713"/>
            <a:ext cx="53625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06953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MG_0975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051051" y="-85725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218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G_097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002958" y="-2000252"/>
            <a:ext cx="5138087" cy="914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2208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95300" y="1137961"/>
            <a:ext cx="8001000" cy="3509280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u"/>
            </a:pPr>
            <a:r>
              <a:rPr lang="en-US" sz="3600" dirty="0" smtClean="0"/>
              <a:t> Biology</a:t>
            </a:r>
          </a:p>
          <a:p>
            <a:pPr marL="18288" indent="0">
              <a:buNone/>
            </a:pPr>
            <a:endParaRPr lang="en-US" sz="2400" dirty="0" smtClean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Environment</a:t>
            </a:r>
          </a:p>
          <a:p>
            <a:pPr marL="18288" indent="0">
              <a:buNone/>
            </a:pPr>
            <a:endParaRPr lang="en-US" sz="2400" dirty="0" smtClean="0"/>
          </a:p>
          <a:p>
            <a:pPr>
              <a:buFont typeface="Wingdings" charset="2"/>
              <a:buChar char="u"/>
            </a:pPr>
            <a:r>
              <a:rPr lang="en-US" sz="3600" dirty="0" smtClean="0"/>
              <a:t>Emotional Self Regulation</a:t>
            </a:r>
            <a:endParaRPr lang="en-US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77240" y="304801"/>
            <a:ext cx="75438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Biggest Factors K-8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62231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35501" y="990601"/>
            <a:ext cx="8001000" cy="4019549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u"/>
            </a:pPr>
            <a:r>
              <a:rPr lang="en-US" sz="3200" dirty="0" smtClean="0"/>
              <a:t> Social Emotional Learning</a:t>
            </a:r>
          </a:p>
          <a:p>
            <a:pPr>
              <a:buFont typeface="Wingdings" charset="2"/>
              <a:buChar char="u"/>
            </a:pPr>
            <a:r>
              <a:rPr lang="en-US" sz="3200" dirty="0"/>
              <a:t> </a:t>
            </a:r>
            <a:r>
              <a:rPr lang="en-US" sz="3200" dirty="0" smtClean="0"/>
              <a:t>Mindfulness</a:t>
            </a:r>
          </a:p>
          <a:p>
            <a:pPr>
              <a:buFont typeface="Wingdings" charset="2"/>
              <a:buChar char="u"/>
            </a:pPr>
            <a:r>
              <a:rPr lang="en-US" sz="3200" dirty="0" smtClean="0"/>
              <a:t> RULER Approach or Mind Up</a:t>
            </a:r>
          </a:p>
          <a:p>
            <a:pPr lvl="1">
              <a:buFont typeface="Wingdings" charset="2"/>
              <a:buChar char="u"/>
            </a:pPr>
            <a:r>
              <a:rPr lang="en-US" sz="2400" dirty="0" smtClean="0"/>
              <a:t>Teach About the Brain</a:t>
            </a:r>
          </a:p>
          <a:p>
            <a:pPr lvl="1">
              <a:buFont typeface="Wingdings" charset="2"/>
              <a:buChar char="u"/>
            </a:pPr>
            <a:r>
              <a:rPr lang="en-US" sz="2400" dirty="0" smtClean="0"/>
              <a:t>Take Time for Calmness</a:t>
            </a:r>
          </a:p>
          <a:p>
            <a:pPr lvl="1">
              <a:buFont typeface="Wingdings" charset="2"/>
              <a:buChar char="u"/>
            </a:pPr>
            <a:r>
              <a:rPr lang="en-US" sz="2400" dirty="0" smtClean="0"/>
              <a:t>Learn How to Focus</a:t>
            </a:r>
          </a:p>
          <a:p>
            <a:pPr lvl="1">
              <a:buFont typeface="Wingdings" charset="2"/>
              <a:buChar char="u"/>
            </a:pPr>
            <a:r>
              <a:rPr lang="en-US" sz="2400" dirty="0" smtClean="0"/>
              <a:t>Learn the senses</a:t>
            </a:r>
          </a:p>
          <a:p>
            <a:pPr lvl="1">
              <a:buFont typeface="Wingdings" charset="2"/>
              <a:buChar char="u"/>
            </a:pPr>
            <a:r>
              <a:rPr lang="en-US" sz="2400" dirty="0" smtClean="0"/>
              <a:t>Increased Academic and Behavior Achievement</a:t>
            </a:r>
            <a:endParaRPr lang="en-US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77240" y="304801"/>
            <a:ext cx="7543800" cy="6858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What Can Be Done?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7549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MG_0275.jp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8000" y="0"/>
            <a:ext cx="58118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8359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IMG_0977.jp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977299" y="-857249"/>
            <a:ext cx="52439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MG_1246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250"/>
            <a:ext cx="9144000" cy="532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572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171451"/>
            <a:ext cx="75438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Factors for Recovery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098878" y="1219200"/>
            <a:ext cx="6067874" cy="3108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800" dirty="0" smtClean="0"/>
              <a:t>Acceptance </a:t>
            </a:r>
          </a:p>
          <a:p>
            <a:endParaRPr lang="en-US" sz="2800" dirty="0"/>
          </a:p>
          <a:p>
            <a:pPr marL="285750" indent="-285750">
              <a:buFont typeface="Arial"/>
              <a:buChar char="•"/>
            </a:pPr>
            <a:r>
              <a:rPr lang="en-US" sz="2800" dirty="0" smtClean="0"/>
              <a:t>  Self-Awareness</a:t>
            </a:r>
          </a:p>
          <a:p>
            <a:pPr marL="285750" indent="-285750">
              <a:buFont typeface="Arial"/>
              <a:buChar char="•"/>
            </a:pPr>
            <a:endParaRPr lang="en-US" sz="2800" dirty="0"/>
          </a:p>
          <a:p>
            <a:pPr marL="285750" indent="-285750">
              <a:buFont typeface="Arial"/>
              <a:buChar char="•"/>
            </a:pPr>
            <a:r>
              <a:rPr lang="en-US" sz="2800" dirty="0" smtClean="0"/>
              <a:t>  Discipline</a:t>
            </a:r>
          </a:p>
          <a:p>
            <a:pPr marL="285750" indent="-285750">
              <a:buFont typeface="Arial"/>
              <a:buChar char="•"/>
            </a:pPr>
            <a:endParaRPr lang="en-US" sz="2800" dirty="0"/>
          </a:p>
          <a:p>
            <a:pPr marL="285750" indent="-285750">
              <a:buFont typeface="Arial"/>
              <a:buChar char="•"/>
            </a:pPr>
            <a:r>
              <a:rPr lang="en-US" sz="2800" dirty="0" smtClean="0"/>
              <a:t>  Responsibility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773077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33994" y="305105"/>
            <a:ext cx="7688112" cy="4156605"/>
          </a:xfrm>
        </p:spPr>
        <p:txBody>
          <a:bodyPr>
            <a:noAutofit/>
          </a:bodyPr>
          <a:lstStyle/>
          <a:p>
            <a:pPr marL="18288" indent="0" algn="ctr">
              <a:buNone/>
            </a:pPr>
            <a:endParaRPr lang="en-US" sz="1200" dirty="0" smtClean="0"/>
          </a:p>
          <a:p>
            <a:pPr marL="18288" indent="0" algn="ctr">
              <a:buNone/>
            </a:pPr>
            <a:r>
              <a:rPr lang="en-US" sz="4800" dirty="0" smtClean="0"/>
              <a:t>Coping</a:t>
            </a:r>
          </a:p>
          <a:p>
            <a:pPr marL="18288" indent="0">
              <a:buNone/>
            </a:pPr>
            <a:endParaRPr lang="en-US" sz="1400" dirty="0" smtClean="0"/>
          </a:p>
          <a:p>
            <a:pPr marL="18288" indent="0" algn="ctr">
              <a:buNone/>
            </a:pPr>
            <a:r>
              <a:rPr lang="en-US" sz="3600" dirty="0" smtClean="0"/>
              <a:t>How you deal with stress from adversity, disadvantage and other problems in life.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5460754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ynaps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636" y="0"/>
            <a:ext cx="775626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1823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Rory_McIlroy__1653630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7177" y="0"/>
            <a:ext cx="2356970" cy="5143500"/>
          </a:xfrm>
          <a:prstGeom prst="rect">
            <a:avLst/>
          </a:prstGeom>
        </p:spPr>
      </p:pic>
      <p:pic>
        <p:nvPicPr>
          <p:cNvPr id="3" name="Picture 2" descr="nba_g_curry_b1_400x600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2166471" cy="5143500"/>
          </a:xfrm>
          <a:prstGeom prst="rect">
            <a:avLst/>
          </a:prstGeom>
        </p:spPr>
      </p:pic>
      <p:pic>
        <p:nvPicPr>
          <p:cNvPr id="2" name="Picture 1" descr="o-SERENA-WILLIAMS-facebook.jpg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6471" y="0"/>
            <a:ext cx="2360707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84148" y="0"/>
            <a:ext cx="2259853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6363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6513" y="824610"/>
            <a:ext cx="8791101" cy="3661000"/>
          </a:xfr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en-US" sz="3600" dirty="0" smtClean="0"/>
              <a:t>The longer you use a coping mechanism.</a:t>
            </a:r>
          </a:p>
          <a:p>
            <a:pPr marL="18288" indent="0">
              <a:buNone/>
            </a:pPr>
            <a:endParaRPr lang="en-US" sz="1400" dirty="0"/>
          </a:p>
          <a:p>
            <a:pPr marL="18288" indent="0">
              <a:buNone/>
            </a:pPr>
            <a:r>
              <a:rPr lang="en-US" sz="3600" dirty="0" smtClean="0"/>
              <a:t>The more automatic it becomes in your brain.</a:t>
            </a:r>
          </a:p>
          <a:p>
            <a:pPr marL="18288" indent="0">
              <a:buNone/>
            </a:pPr>
            <a:endParaRPr lang="en-US" sz="1400" dirty="0"/>
          </a:p>
          <a:p>
            <a:pPr marL="18288" indent="0">
              <a:buNone/>
            </a:pPr>
            <a:r>
              <a:rPr lang="en-US" sz="3600" dirty="0" smtClean="0"/>
              <a:t>The deeper the pathways get.</a:t>
            </a:r>
          </a:p>
          <a:p>
            <a:pPr marL="18288" indent="0">
              <a:buNone/>
            </a:pPr>
            <a:endParaRPr lang="en-US" sz="1400" dirty="0"/>
          </a:p>
          <a:p>
            <a:pPr marL="18288" indent="0">
              <a:buNone/>
            </a:pPr>
            <a:r>
              <a:rPr lang="en-US" sz="3600" dirty="0" smtClean="0"/>
              <a:t>The harder it is to change them.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7283431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o-BUILDING-A-BRAIN-facebook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0136"/>
            <a:ext cx="9144000" cy="5193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5871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384" y="-137871"/>
            <a:ext cx="7453756" cy="5159615"/>
          </a:xfrm>
        </p:spPr>
        <p:txBody>
          <a:bodyPr>
            <a:normAutofit fontScale="77500" lnSpcReduction="20000"/>
          </a:bodyPr>
          <a:lstStyle/>
          <a:p>
            <a:pPr marL="18288" indent="0" algn="ctr">
              <a:buNone/>
            </a:pPr>
            <a:endParaRPr lang="en-US" sz="3600" dirty="0" smtClean="0"/>
          </a:p>
          <a:p>
            <a:pPr marL="18288" indent="0" algn="ctr">
              <a:buNone/>
            </a:pPr>
            <a:r>
              <a:rPr lang="en-US" sz="2400" dirty="0" smtClean="0"/>
              <a:t>Share your story with </a:t>
            </a:r>
            <a:r>
              <a:rPr lang="en-US" sz="2400" dirty="0" err="1" smtClean="0"/>
              <a:t>hashtag</a:t>
            </a:r>
            <a:r>
              <a:rPr lang="en-US" sz="2400" dirty="0" smtClean="0"/>
              <a:t> #</a:t>
            </a:r>
            <a:r>
              <a:rPr lang="en-US" sz="2400" dirty="0" err="1" smtClean="0"/>
              <a:t>behindhappyfaces</a:t>
            </a:r>
            <a:endParaRPr lang="en-US" sz="2400" dirty="0" smtClean="0"/>
          </a:p>
          <a:p>
            <a:pPr marL="18288" indent="0" algn="ctr">
              <a:buNone/>
            </a:pPr>
            <a:endParaRPr lang="en-US" sz="2400" dirty="0"/>
          </a:p>
          <a:p>
            <a:pPr marL="18288" indent="0" algn="ctr">
              <a:buNone/>
            </a:pPr>
            <a:r>
              <a:rPr lang="en-US" sz="3000" dirty="0" err="1" smtClean="0"/>
              <a:t>Instagram</a:t>
            </a:r>
            <a:r>
              <a:rPr lang="en-US" sz="3000" dirty="0" smtClean="0"/>
              <a:t>:</a:t>
            </a:r>
          </a:p>
          <a:p>
            <a:pPr marL="18288" indent="0" algn="ctr">
              <a:buNone/>
            </a:pPr>
            <a:r>
              <a:rPr lang="en-US" sz="5800" dirty="0" smtClean="0"/>
              <a:t>@</a:t>
            </a:r>
            <a:r>
              <a:rPr lang="en-US" sz="5800" dirty="0" err="1" smtClean="0"/>
              <a:t>rossszabo</a:t>
            </a:r>
            <a:endParaRPr lang="en-US" sz="5800" dirty="0" smtClean="0"/>
          </a:p>
          <a:p>
            <a:pPr marL="18288" indent="0" algn="ctr">
              <a:buNone/>
            </a:pPr>
            <a:endParaRPr lang="en-US" sz="2400" dirty="0" smtClean="0"/>
          </a:p>
          <a:p>
            <a:pPr marL="18288" indent="0" algn="ctr">
              <a:buNone/>
            </a:pPr>
            <a:r>
              <a:rPr lang="en-US" sz="2400" dirty="0" smtClean="0"/>
              <a:t>Twitter:</a:t>
            </a:r>
            <a:endParaRPr lang="en-US" sz="2400" dirty="0"/>
          </a:p>
          <a:p>
            <a:pPr marL="18288" indent="0" algn="ctr">
              <a:buNone/>
            </a:pPr>
            <a:r>
              <a:rPr lang="en-US" sz="3600" dirty="0" smtClean="0"/>
              <a:t> </a:t>
            </a:r>
            <a:r>
              <a:rPr lang="en-US" sz="6000" dirty="0" smtClean="0"/>
              <a:t>@</a:t>
            </a:r>
            <a:r>
              <a:rPr lang="en-US" sz="6000" dirty="0" err="1" smtClean="0"/>
              <a:t>rosseszabo</a:t>
            </a:r>
            <a:endParaRPr lang="en-US" sz="6000" dirty="0" smtClean="0"/>
          </a:p>
          <a:p>
            <a:pPr marL="18288" indent="0" algn="ctr">
              <a:buNone/>
            </a:pPr>
            <a:endParaRPr lang="en-US" sz="3600" dirty="0"/>
          </a:p>
          <a:p>
            <a:pPr marL="18288" indent="0" algn="ctr">
              <a:buNone/>
            </a:pPr>
            <a:r>
              <a:rPr lang="en-US" sz="3600" dirty="0" err="1" smtClean="0"/>
              <a:t>www.humanpowerproject.com</a:t>
            </a:r>
            <a:endParaRPr lang="en-US" sz="3600" dirty="0" smtClean="0"/>
          </a:p>
          <a:p>
            <a:pPr marL="18288" indent="0" algn="ctr">
              <a:buNone/>
            </a:pPr>
            <a:endParaRPr lang="en-US" sz="3600" dirty="0"/>
          </a:p>
          <a:p>
            <a:pPr marL="18288" indent="0" algn="ctr">
              <a:buNone/>
            </a:pPr>
            <a:r>
              <a:rPr lang="en-US" sz="3600" dirty="0" err="1" smtClean="0"/>
              <a:t>www.behindhappyfacesbook.com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47687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1256</TotalTime>
  <Words>378</Words>
  <Application>Microsoft Macintosh PowerPoint</Application>
  <PresentationFormat>On-screen Show (16:9)</PresentationFormat>
  <Paragraphs>155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Mental Health Spectrum</vt:lpstr>
      <vt:lpstr>PowerPoint Presentation</vt:lpstr>
      <vt:lpstr>Good Stress vs. Bad Stress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Biggest Factors K-8</vt:lpstr>
      <vt:lpstr>What Can Be Done?</vt:lpstr>
      <vt:lpstr>PowerPoint Presentation</vt:lpstr>
      <vt:lpstr>PowerPoint Presentation</vt:lpstr>
      <vt:lpstr>PowerPoint Presentation</vt:lpstr>
      <vt:lpstr>Factors for Recovery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Enright</dc:creator>
  <cp:lastModifiedBy>Andrea Enright</cp:lastModifiedBy>
  <cp:revision>9</cp:revision>
  <dcterms:created xsi:type="dcterms:W3CDTF">2016-02-01T05:50:39Z</dcterms:created>
  <dcterms:modified xsi:type="dcterms:W3CDTF">2016-02-04T22:07:32Z</dcterms:modified>
</cp:coreProperties>
</file>