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xlsx" ContentType="application/vnd.openxmlformats-officedocument.spreadsheetml.sheet"/>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7"/>
  </p:notesMasterIdLst>
  <p:sldIdLst>
    <p:sldId id="256" r:id="rId2"/>
    <p:sldId id="276" r:id="rId3"/>
    <p:sldId id="275" r:id="rId4"/>
    <p:sldId id="287" r:id="rId5"/>
    <p:sldId id="277" r:id="rId6"/>
    <p:sldId id="278" r:id="rId7"/>
    <p:sldId id="279" r:id="rId8"/>
    <p:sldId id="280" r:id="rId9"/>
    <p:sldId id="281" r:id="rId10"/>
    <p:sldId id="282" r:id="rId11"/>
    <p:sldId id="283" r:id="rId12"/>
    <p:sldId id="284" r:id="rId13"/>
    <p:sldId id="286" r:id="rId14"/>
    <p:sldId id="285" r:id="rId15"/>
    <p:sldId id="28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961" autoAdjust="0"/>
  </p:normalViewPr>
  <p:slideViewPr>
    <p:cSldViewPr>
      <p:cViewPr varScale="1">
        <p:scale>
          <a:sx n="52" d="100"/>
          <a:sy n="52" d="100"/>
        </p:scale>
        <p:origin x="-2960" y="-12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lineChart>
        <c:grouping val="standard"/>
        <c:varyColors val="0"/>
        <c:ser>
          <c:idx val="0"/>
          <c:order val="0"/>
          <c:tx>
            <c:strRef>
              <c:f>Sheet1!$B$1</c:f>
              <c:strCache>
                <c:ptCount val="1"/>
                <c:pt idx="0">
                  <c:v>Pessimistic</c:v>
                </c:pt>
              </c:strCache>
            </c:strRef>
          </c:tx>
          <c:marker>
            <c:symbol val="none"/>
          </c:marker>
          <c:cat>
            <c:numRef>
              <c:f>Sheet1!$A$2:$A$5</c:f>
              <c:numCache>
                <c:formatCode>General</c:formatCode>
                <c:ptCount val="4"/>
                <c:pt idx="0">
                  <c:v>0.0</c:v>
                </c:pt>
                <c:pt idx="1">
                  <c:v>5.0</c:v>
                </c:pt>
                <c:pt idx="2">
                  <c:v>11.0</c:v>
                </c:pt>
                <c:pt idx="3">
                  <c:v>15.0</c:v>
                </c:pt>
              </c:numCache>
            </c:numRef>
          </c:cat>
          <c:val>
            <c:numRef>
              <c:f>Sheet1!$B$2:$B$5</c:f>
              <c:numCache>
                <c:formatCode>General</c:formatCode>
                <c:ptCount val="4"/>
                <c:pt idx="0">
                  <c:v>4.0</c:v>
                </c:pt>
                <c:pt idx="1">
                  <c:v>6.5</c:v>
                </c:pt>
                <c:pt idx="2">
                  <c:v>9.0</c:v>
                </c:pt>
                <c:pt idx="3">
                  <c:v>11.6</c:v>
                </c:pt>
              </c:numCache>
            </c:numRef>
          </c:val>
          <c:smooth val="0"/>
        </c:ser>
        <c:ser>
          <c:idx val="1"/>
          <c:order val="1"/>
          <c:tx>
            <c:strRef>
              <c:f>Sheet1!$C$1</c:f>
              <c:strCache>
                <c:ptCount val="1"/>
                <c:pt idx="0">
                  <c:v>Average</c:v>
                </c:pt>
              </c:strCache>
            </c:strRef>
          </c:tx>
          <c:marker>
            <c:symbol val="none"/>
          </c:marker>
          <c:cat>
            <c:numRef>
              <c:f>Sheet1!$A$2:$A$5</c:f>
              <c:numCache>
                <c:formatCode>General</c:formatCode>
                <c:ptCount val="4"/>
                <c:pt idx="0">
                  <c:v>0.0</c:v>
                </c:pt>
                <c:pt idx="1">
                  <c:v>5.0</c:v>
                </c:pt>
                <c:pt idx="2">
                  <c:v>11.0</c:v>
                </c:pt>
                <c:pt idx="3">
                  <c:v>15.0</c:v>
                </c:pt>
              </c:numCache>
            </c:numRef>
          </c:cat>
          <c:val>
            <c:numRef>
              <c:f>Sheet1!$C$2:$C$5</c:f>
              <c:numCache>
                <c:formatCode>General</c:formatCode>
                <c:ptCount val="4"/>
                <c:pt idx="0">
                  <c:v>3.0</c:v>
                </c:pt>
                <c:pt idx="1">
                  <c:v>4.0</c:v>
                </c:pt>
                <c:pt idx="2">
                  <c:v>5.0</c:v>
                </c:pt>
                <c:pt idx="3">
                  <c:v>6.1</c:v>
                </c:pt>
              </c:numCache>
            </c:numRef>
          </c:val>
          <c:smooth val="0"/>
        </c:ser>
        <c:ser>
          <c:idx val="2"/>
          <c:order val="2"/>
          <c:tx>
            <c:strRef>
              <c:f>Sheet1!$D$1</c:f>
              <c:strCache>
                <c:ptCount val="1"/>
                <c:pt idx="0">
                  <c:v>Optimistic</c:v>
                </c:pt>
              </c:strCache>
            </c:strRef>
          </c:tx>
          <c:spPr>
            <a:ln>
              <a:solidFill>
                <a:srgbClr val="FF0000"/>
              </a:solidFill>
            </a:ln>
          </c:spPr>
          <c:marker>
            <c:symbol val="none"/>
          </c:marker>
          <c:cat>
            <c:numRef>
              <c:f>Sheet1!$A$2:$A$5</c:f>
              <c:numCache>
                <c:formatCode>General</c:formatCode>
                <c:ptCount val="4"/>
                <c:pt idx="0">
                  <c:v>0.0</c:v>
                </c:pt>
                <c:pt idx="1">
                  <c:v>5.0</c:v>
                </c:pt>
                <c:pt idx="2">
                  <c:v>11.0</c:v>
                </c:pt>
                <c:pt idx="3">
                  <c:v>15.0</c:v>
                </c:pt>
              </c:numCache>
            </c:numRef>
          </c:cat>
          <c:val>
            <c:numRef>
              <c:f>Sheet1!$D$2:$D$5</c:f>
              <c:numCache>
                <c:formatCode>General</c:formatCode>
                <c:ptCount val="4"/>
                <c:pt idx="0">
                  <c:v>2.0</c:v>
                </c:pt>
                <c:pt idx="1">
                  <c:v>1.75</c:v>
                </c:pt>
                <c:pt idx="2">
                  <c:v>1.4</c:v>
                </c:pt>
                <c:pt idx="3">
                  <c:v>1.1</c:v>
                </c:pt>
              </c:numCache>
            </c:numRef>
          </c:val>
          <c:smooth val="0"/>
        </c:ser>
        <c:dLbls>
          <c:showLegendKey val="0"/>
          <c:showVal val="0"/>
          <c:showCatName val="0"/>
          <c:showSerName val="0"/>
          <c:showPercent val="0"/>
          <c:showBubbleSize val="0"/>
        </c:dLbls>
        <c:marker val="1"/>
        <c:smooth val="0"/>
        <c:axId val="2142383752"/>
        <c:axId val="2141276328"/>
      </c:lineChart>
      <c:catAx>
        <c:axId val="2142383752"/>
        <c:scaling>
          <c:orientation val="minMax"/>
        </c:scaling>
        <c:delete val="0"/>
        <c:axPos val="b"/>
        <c:numFmt formatCode="General" sourceLinked="1"/>
        <c:majorTickMark val="out"/>
        <c:minorTickMark val="out"/>
        <c:tickLblPos val="nextTo"/>
        <c:crossAx val="2141276328"/>
        <c:crosses val="autoZero"/>
        <c:auto val="1"/>
        <c:lblAlgn val="ctr"/>
        <c:lblOffset val="100"/>
        <c:noMultiLvlLbl val="0"/>
      </c:catAx>
      <c:valAx>
        <c:axId val="2141276328"/>
        <c:scaling>
          <c:orientation val="minMax"/>
        </c:scaling>
        <c:delete val="0"/>
        <c:axPos val="l"/>
        <c:majorGridlines>
          <c:spPr>
            <a:ln>
              <a:noFill/>
            </a:ln>
          </c:spPr>
        </c:majorGridlines>
        <c:numFmt formatCode="General" sourceLinked="1"/>
        <c:majorTickMark val="out"/>
        <c:minorTickMark val="none"/>
        <c:tickLblPos val="nextTo"/>
        <c:crossAx val="2142383752"/>
        <c:crosses val="autoZero"/>
        <c:crossBetween val="midCat"/>
      </c:valAx>
    </c:plotArea>
    <c:legend>
      <c:legendPos val="r"/>
      <c:layout>
        <c:manualLayout>
          <c:xMode val="edge"/>
          <c:yMode val="edge"/>
          <c:x val="0.190035879823533"/>
          <c:y val="0.0211734744094488"/>
          <c:w val="0.212493996761043"/>
          <c:h val="0.276403051181102"/>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0846818181818182"/>
          <c:y val="0.0436274509803921"/>
          <c:w val="0.64011596277738"/>
          <c:h val="0.729871275281766"/>
        </c:manualLayout>
      </c:layout>
      <c:barChart>
        <c:barDir val="col"/>
        <c:grouping val="clustered"/>
        <c:varyColors val="0"/>
        <c:ser>
          <c:idx val="0"/>
          <c:order val="0"/>
          <c:tx>
            <c:strRef>
              <c:f>Sheet1!$B$1</c:f>
              <c:strCache>
                <c:ptCount val="1"/>
                <c:pt idx="0">
                  <c:v>T1 Not Searching, Not Found Meaning</c:v>
                </c:pt>
              </c:strCache>
            </c:strRef>
          </c:tx>
          <c:spPr>
            <a:solidFill>
              <a:srgbClr val="FFFF00"/>
            </a:solidFill>
          </c:spPr>
          <c:invertIfNegative val="0"/>
          <c:cat>
            <c:strRef>
              <c:f>Sheet1!$A$2:$A$6</c:f>
              <c:strCache>
                <c:ptCount val="5"/>
                <c:pt idx="0">
                  <c:v>SCL-90R</c:v>
                </c:pt>
                <c:pt idx="1">
                  <c:v>Well-being</c:v>
                </c:pt>
                <c:pt idx="2">
                  <c:v>Anxiety</c:v>
                </c:pt>
                <c:pt idx="3">
                  <c:v>Sadness</c:v>
                </c:pt>
                <c:pt idx="4">
                  <c:v>Anger</c:v>
                </c:pt>
              </c:strCache>
            </c:strRef>
          </c:cat>
          <c:val>
            <c:numRef>
              <c:f>Sheet1!$B$2:$B$6</c:f>
              <c:numCache>
                <c:formatCode>General</c:formatCode>
                <c:ptCount val="5"/>
                <c:pt idx="0">
                  <c:v>1.52</c:v>
                </c:pt>
                <c:pt idx="1">
                  <c:v>3.6</c:v>
                </c:pt>
                <c:pt idx="2">
                  <c:v>2.5</c:v>
                </c:pt>
                <c:pt idx="3">
                  <c:v>2.4</c:v>
                </c:pt>
                <c:pt idx="4">
                  <c:v>2.35</c:v>
                </c:pt>
              </c:numCache>
            </c:numRef>
          </c:val>
        </c:ser>
        <c:ser>
          <c:idx val="1"/>
          <c:order val="1"/>
          <c:tx>
            <c:strRef>
              <c:f>Sheet1!$C$1</c:f>
              <c:strCache>
                <c:ptCount val="1"/>
                <c:pt idx="0">
                  <c:v>T1 Searching but Not Found Meaning</c:v>
                </c:pt>
              </c:strCache>
            </c:strRef>
          </c:tx>
          <c:spPr>
            <a:solidFill>
              <a:srgbClr val="FF0000"/>
            </a:solidFill>
          </c:spPr>
          <c:invertIfNegative val="0"/>
          <c:cat>
            <c:strRef>
              <c:f>Sheet1!$A$2:$A$6</c:f>
              <c:strCache>
                <c:ptCount val="5"/>
                <c:pt idx="0">
                  <c:v>SCL-90R</c:v>
                </c:pt>
                <c:pt idx="1">
                  <c:v>Well-being</c:v>
                </c:pt>
                <c:pt idx="2">
                  <c:v>Anxiety</c:v>
                </c:pt>
                <c:pt idx="3">
                  <c:v>Sadness</c:v>
                </c:pt>
                <c:pt idx="4">
                  <c:v>Anger</c:v>
                </c:pt>
              </c:strCache>
            </c:strRef>
          </c:cat>
          <c:val>
            <c:numRef>
              <c:f>Sheet1!$C$2:$C$6</c:f>
              <c:numCache>
                <c:formatCode>General</c:formatCode>
                <c:ptCount val="5"/>
                <c:pt idx="0">
                  <c:v>2.3</c:v>
                </c:pt>
                <c:pt idx="1">
                  <c:v>3.4</c:v>
                </c:pt>
                <c:pt idx="2">
                  <c:v>3.0</c:v>
                </c:pt>
                <c:pt idx="3">
                  <c:v>2.75</c:v>
                </c:pt>
                <c:pt idx="4">
                  <c:v>2.8</c:v>
                </c:pt>
              </c:numCache>
            </c:numRef>
          </c:val>
        </c:ser>
        <c:ser>
          <c:idx val="2"/>
          <c:order val="2"/>
          <c:tx>
            <c:strRef>
              <c:f>Sheet1!$D$1</c:f>
              <c:strCache>
                <c:ptCount val="1"/>
                <c:pt idx="0">
                  <c:v>T1 Searched and Found Some Meaning</c:v>
                </c:pt>
              </c:strCache>
            </c:strRef>
          </c:tx>
          <c:spPr>
            <a:solidFill>
              <a:srgbClr val="3366FF"/>
            </a:solidFill>
          </c:spPr>
          <c:invertIfNegative val="0"/>
          <c:cat>
            <c:strRef>
              <c:f>Sheet1!$A$2:$A$6</c:f>
              <c:strCache>
                <c:ptCount val="5"/>
                <c:pt idx="0">
                  <c:v>SCL-90R</c:v>
                </c:pt>
                <c:pt idx="1">
                  <c:v>Well-being</c:v>
                </c:pt>
                <c:pt idx="2">
                  <c:v>Anxiety</c:v>
                </c:pt>
                <c:pt idx="3">
                  <c:v>Sadness</c:v>
                </c:pt>
                <c:pt idx="4">
                  <c:v>Anger</c:v>
                </c:pt>
              </c:strCache>
            </c:strRef>
          </c:cat>
          <c:val>
            <c:numRef>
              <c:f>Sheet1!$D$2:$D$6</c:f>
              <c:numCache>
                <c:formatCode>General</c:formatCode>
                <c:ptCount val="5"/>
                <c:pt idx="0">
                  <c:v>1.8</c:v>
                </c:pt>
                <c:pt idx="1">
                  <c:v>3.6</c:v>
                </c:pt>
                <c:pt idx="2">
                  <c:v>2.8</c:v>
                </c:pt>
                <c:pt idx="3">
                  <c:v>2.45</c:v>
                </c:pt>
                <c:pt idx="4">
                  <c:v>2.45</c:v>
                </c:pt>
              </c:numCache>
            </c:numRef>
          </c:val>
        </c:ser>
        <c:dLbls>
          <c:showLegendKey val="0"/>
          <c:showVal val="0"/>
          <c:showCatName val="0"/>
          <c:showSerName val="0"/>
          <c:showPercent val="0"/>
          <c:showBubbleSize val="0"/>
        </c:dLbls>
        <c:gapWidth val="150"/>
        <c:axId val="2139842888"/>
        <c:axId val="2139469128"/>
      </c:barChart>
      <c:catAx>
        <c:axId val="2139842888"/>
        <c:scaling>
          <c:orientation val="minMax"/>
        </c:scaling>
        <c:delete val="0"/>
        <c:axPos val="b"/>
        <c:majorTickMark val="out"/>
        <c:minorTickMark val="none"/>
        <c:tickLblPos val="nextTo"/>
        <c:crossAx val="2139469128"/>
        <c:crosses val="autoZero"/>
        <c:auto val="1"/>
        <c:lblAlgn val="ctr"/>
        <c:lblOffset val="100"/>
        <c:noMultiLvlLbl val="0"/>
      </c:catAx>
      <c:valAx>
        <c:axId val="2139469128"/>
        <c:scaling>
          <c:orientation val="minMax"/>
        </c:scaling>
        <c:delete val="0"/>
        <c:axPos val="l"/>
        <c:majorGridlines/>
        <c:numFmt formatCode="General" sourceLinked="1"/>
        <c:majorTickMark val="out"/>
        <c:minorTickMark val="none"/>
        <c:tickLblPos val="nextTo"/>
        <c:crossAx val="2139842888"/>
        <c:crosses val="autoZero"/>
        <c:crossBetween val="between"/>
      </c:valAx>
    </c:plotArea>
    <c:legend>
      <c:legendPos val="r"/>
      <c:layout>
        <c:manualLayout>
          <c:xMode val="edge"/>
          <c:yMode val="edge"/>
          <c:x val="0.721767477928895"/>
          <c:y val="0.133703489269724"/>
          <c:w val="0.278232522071105"/>
          <c:h val="0.526710668519376"/>
        </c:manualLayout>
      </c:layout>
      <c:overlay val="0"/>
    </c:legend>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4194C4-15D4-4822-8887-F8F8A3087BD9}" type="datetimeFigureOut">
              <a:rPr lang="en-US" smtClean="0"/>
              <a:t>2/8/14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EFA8AF-16FC-43E3-B26A-3AAF9879EA54}" type="slidenum">
              <a:rPr lang="en-US" smtClean="0"/>
              <a:t>‹#›</a:t>
            </a:fld>
            <a:endParaRPr lang="en-US"/>
          </a:p>
        </p:txBody>
      </p:sp>
    </p:spTree>
    <p:extLst>
      <p:ext uri="{BB962C8B-B14F-4D97-AF65-F5344CB8AC3E}">
        <p14:creationId xmlns:p14="http://schemas.microsoft.com/office/powerpoint/2010/main" val="1183907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title of my talk comes from the title of a book I wrote</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1</a:t>
            </a:fld>
            <a:endParaRPr lang="en-US"/>
          </a:p>
        </p:txBody>
      </p:sp>
    </p:spTree>
    <p:extLst>
      <p:ext uri="{BB962C8B-B14F-4D97-AF65-F5344CB8AC3E}">
        <p14:creationId xmlns:p14="http://schemas.microsoft.com/office/powerpoint/2010/main" val="4060770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How I failed the Board part I and almost didn’t become a doctor.</a:t>
            </a:r>
          </a:p>
        </p:txBody>
      </p:sp>
      <p:sp>
        <p:nvSpPr>
          <p:cNvPr id="4" name="Slide Number Placeholder 3"/>
          <p:cNvSpPr>
            <a:spLocks noGrp="1"/>
          </p:cNvSpPr>
          <p:nvPr>
            <p:ph type="sldNum" sz="quarter" idx="10"/>
          </p:nvPr>
        </p:nvSpPr>
        <p:spPr/>
        <p:txBody>
          <a:bodyPr/>
          <a:lstStyle/>
          <a:p>
            <a:fld id="{03EFA8AF-16FC-43E3-B26A-3AAF9879EA54}" type="slidenum">
              <a:rPr lang="en-US" smtClean="0"/>
              <a:t>2</a:t>
            </a:fld>
            <a:endParaRPr lang="en-US"/>
          </a:p>
        </p:txBody>
      </p:sp>
    </p:spTree>
    <p:extLst>
      <p:ext uri="{BB962C8B-B14F-4D97-AF65-F5344CB8AC3E}">
        <p14:creationId xmlns:p14="http://schemas.microsoft.com/office/powerpoint/2010/main" val="1790580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mn-lt"/>
                <a:ea typeface="+mn-ea"/>
                <a:cs typeface="+mn-cs"/>
              </a:rPr>
              <a:t>Resilience is a two-sided coin:</a:t>
            </a:r>
          </a:p>
          <a:p>
            <a:pPr lvl="0"/>
            <a:endParaRPr lang="en-US" sz="1200" kern="1200" dirty="0" smtClean="0">
              <a:solidFill>
                <a:schemeClr val="tx1"/>
              </a:solidFill>
              <a:effectLst/>
              <a:latin typeface="+mn-lt"/>
              <a:ea typeface="+mn-ea"/>
              <a:cs typeface="+mn-cs"/>
            </a:endParaRPr>
          </a:p>
          <a:p>
            <a:pPr marL="228600" lvl="0" indent="-228600">
              <a:buAutoNum type="arabicPeriod"/>
            </a:pPr>
            <a:r>
              <a:rPr lang="en-US" sz="1200" kern="1200" dirty="0" smtClean="0">
                <a:solidFill>
                  <a:schemeClr val="tx1"/>
                </a:solidFill>
                <a:effectLst/>
                <a:latin typeface="+mn-lt"/>
                <a:ea typeface="+mn-ea"/>
                <a:cs typeface="+mn-cs"/>
              </a:rPr>
              <a:t>Not just surviving but thriving in the face of adversity</a:t>
            </a:r>
          </a:p>
          <a:p>
            <a:pPr marL="228600" lvl="0" indent="-228600">
              <a:buAutoNum type="arabicPeriod"/>
            </a:pPr>
            <a:r>
              <a:rPr lang="en-US" sz="1200" kern="1200" dirty="0" smtClean="0">
                <a:solidFill>
                  <a:schemeClr val="tx1"/>
                </a:solidFill>
                <a:effectLst/>
                <a:latin typeface="+mn-lt"/>
                <a:ea typeface="+mn-ea"/>
                <a:cs typeface="+mn-cs"/>
              </a:rPr>
              <a:t>Refusing to give up when facing obstacles</a:t>
            </a:r>
          </a:p>
          <a:p>
            <a:pPr marL="228600" lvl="0" indent="-228600">
              <a:buAutoNum type="arabicPeriod"/>
            </a:pPr>
            <a:endParaRPr lang="en-US" sz="1200" kern="1200" dirty="0" smtClean="0">
              <a:solidFill>
                <a:schemeClr val="tx1"/>
              </a:solidFill>
              <a:effectLst/>
              <a:latin typeface="+mn-lt"/>
              <a:ea typeface="+mn-ea"/>
              <a:cs typeface="+mn-cs"/>
            </a:endParaRPr>
          </a:p>
          <a:p>
            <a:pPr marL="0" lvl="0" indent="0">
              <a:buNone/>
            </a:pPr>
            <a:endParaRPr lang="en-US" sz="1200" kern="1200" dirty="0" smtClean="0">
              <a:solidFill>
                <a:schemeClr val="tx1"/>
              </a:solidFill>
              <a:effectLst/>
              <a:latin typeface="+mn-lt"/>
              <a:ea typeface="+mn-ea"/>
              <a:cs typeface="+mn-cs"/>
            </a:endParaRPr>
          </a:p>
          <a:p>
            <a:pPr marL="0" lvl="0" indent="0">
              <a:buNone/>
            </a:pPr>
            <a:r>
              <a:rPr lang="en-US" sz="1200" kern="1200" dirty="0" smtClean="0">
                <a:solidFill>
                  <a:schemeClr val="tx1"/>
                </a:solidFill>
                <a:effectLst/>
                <a:latin typeface="+mn-lt"/>
                <a:ea typeface="+mn-ea"/>
                <a:cs typeface="+mn-cs"/>
              </a:rPr>
              <a:t>Can it be taught? I believe so.</a:t>
            </a:r>
          </a:p>
          <a:p>
            <a:pPr marL="0" lvl="0" indent="0">
              <a:buNone/>
            </a:pPr>
            <a:endParaRPr lang="en-US" sz="1200" kern="1200" dirty="0" smtClean="0">
              <a:solidFill>
                <a:schemeClr val="tx1"/>
              </a:solidFill>
              <a:effectLst/>
              <a:latin typeface="+mn-lt"/>
              <a:ea typeface="+mn-ea"/>
              <a:cs typeface="+mn-cs"/>
            </a:endParaRPr>
          </a:p>
          <a:p>
            <a:pPr marL="0" lvl="0" indent="0">
              <a:buNone/>
            </a:pPr>
            <a:r>
              <a:rPr lang="en-US" sz="1200" kern="1200" dirty="0" smtClean="0">
                <a:solidFill>
                  <a:schemeClr val="tx1"/>
                </a:solidFill>
                <a:effectLst/>
                <a:latin typeface="+mn-lt"/>
                <a:ea typeface="+mn-ea"/>
                <a:cs typeface="+mn-cs"/>
              </a:rPr>
              <a:t>I’m going to discuss four strategies</a:t>
            </a:r>
            <a:r>
              <a:rPr lang="en-US" sz="1200" kern="1200" baseline="0" dirty="0" smtClean="0">
                <a:solidFill>
                  <a:schemeClr val="tx1"/>
                </a:solidFill>
                <a:effectLst/>
                <a:latin typeface="+mn-lt"/>
                <a:ea typeface="+mn-ea"/>
                <a:cs typeface="+mn-cs"/>
              </a:rPr>
              <a:t> for increasing your resilience, the first two to help you with resisting discouragement when obstacles arise and the last two to help you better weather adversity.</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3EFA8AF-16FC-43E3-B26A-3AAF9879EA54}" type="slidenum">
              <a:rPr lang="en-US" smtClean="0"/>
              <a:t>3</a:t>
            </a:fld>
            <a:endParaRPr lang="en-US"/>
          </a:p>
        </p:txBody>
      </p:sp>
    </p:spTree>
    <p:extLst>
      <p:ext uri="{BB962C8B-B14F-4D97-AF65-F5344CB8AC3E}">
        <p14:creationId xmlns:p14="http://schemas.microsoft.com/office/powerpoint/2010/main" val="245927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trying to achieve</a:t>
            </a:r>
            <a:r>
              <a:rPr lang="en-US" baseline="0" dirty="0" smtClean="0"/>
              <a:t> a goal, what stops us? We do ourselves. But with what? The stories we tell ourselves.</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5</a:t>
            </a:fld>
            <a:endParaRPr lang="en-US"/>
          </a:p>
        </p:txBody>
      </p:sp>
    </p:spTree>
    <p:extLst>
      <p:ext uri="{BB962C8B-B14F-4D97-AF65-F5344CB8AC3E}">
        <p14:creationId xmlns:p14="http://schemas.microsoft.com/office/powerpoint/2010/main" val="2664453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138 students</a:t>
            </a:r>
            <a:r>
              <a:rPr lang="en-US" baseline="0" dirty="0" smtClean="0"/>
              <a:t> were given the Expanded </a:t>
            </a:r>
            <a:r>
              <a:rPr lang="en-US" baseline="0" dirty="0" err="1" smtClean="0"/>
              <a:t>Attributional</a:t>
            </a:r>
            <a:r>
              <a:rPr lang="en-US" baseline="0" dirty="0" smtClean="0"/>
              <a:t> Style Questionnaire to determine their self-explanatory style and the Lifetime Incidence of Traumatic Events questionnaire was used to determine the number of traumatic events and their emotional impact when they happened and at the time of the study. The Beck Scale of Suicide Ideation plotted on the y-axis.</a:t>
            </a:r>
            <a:endParaRPr lang="en-US" dirty="0" smtClean="0"/>
          </a:p>
          <a:p>
            <a:endParaRPr lang="en-US" dirty="0" smtClean="0"/>
          </a:p>
          <a:p>
            <a:endParaRPr lang="en-US" dirty="0" smtClean="0"/>
          </a:p>
          <a:p>
            <a:r>
              <a:rPr lang="en-US" dirty="0" smtClean="0"/>
              <a:t>Jameson Hirsch et al., “Optimistic</a:t>
            </a:r>
            <a:r>
              <a:rPr lang="en-US" baseline="0" dirty="0" smtClean="0"/>
              <a:t> Explanatory Style as a Moderator of the Association between Negative Life Events and Suicidal Ideation,” </a:t>
            </a:r>
            <a:r>
              <a:rPr lang="en-US" i="1" baseline="0" dirty="0" smtClean="0"/>
              <a:t>Crisis</a:t>
            </a:r>
            <a:r>
              <a:rPr lang="en-US" baseline="0" dirty="0" smtClean="0"/>
              <a:t> 30 (2009): 48-53.</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6</a:t>
            </a:fld>
            <a:endParaRPr lang="en-US"/>
          </a:p>
        </p:txBody>
      </p:sp>
    </p:spTree>
    <p:extLst>
      <p:ext uri="{BB962C8B-B14F-4D97-AF65-F5344CB8AC3E}">
        <p14:creationId xmlns:p14="http://schemas.microsoft.com/office/powerpoint/2010/main" val="413000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03EFA8AF-16FC-43E3-B26A-3AAF9879EA54}" type="slidenum">
              <a:rPr lang="en-US" smtClean="0"/>
              <a:t>7</a:t>
            </a:fld>
            <a:endParaRPr lang="en-US"/>
          </a:p>
        </p:txBody>
      </p:sp>
    </p:spTree>
    <p:extLst>
      <p:ext uri="{BB962C8B-B14F-4D97-AF65-F5344CB8AC3E}">
        <p14:creationId xmlns:p14="http://schemas.microsoft.com/office/powerpoint/2010/main" val="2645274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On the other hand, if we tend toward a </a:t>
            </a:r>
            <a:r>
              <a:rPr lang="en-US" sz="1200" i="1" kern="1200" dirty="0" smtClean="0">
                <a:solidFill>
                  <a:schemeClr val="tx1"/>
                </a:solidFill>
                <a:effectLst/>
                <a:latin typeface="+mn-lt"/>
                <a:ea typeface="+mn-ea"/>
                <a:cs typeface="+mn-cs"/>
              </a:rPr>
              <a:t>depressively </a:t>
            </a:r>
            <a:r>
              <a:rPr lang="en-US" sz="1200" kern="1200" dirty="0" smtClean="0">
                <a:solidFill>
                  <a:schemeClr val="tx1"/>
                </a:solidFill>
                <a:effectLst/>
                <a:latin typeface="+mn-lt"/>
                <a:ea typeface="+mn-ea"/>
                <a:cs typeface="+mn-cs"/>
              </a:rPr>
              <a:t>pessimistic self-explanatory style, we need to practice refuting self-defeating views. In one study designed to evaluate the effects of self-administered optimism training, researcher David Fresco and colleagues asked subjects to identify both the best and worst events they experienced over thirty days and to offer explanations for their causes. Half of the subjects were then asked to offer revised explanations. (Hoping to make the training as simple as possible, the researchers asked subjects to look not for more </a:t>
            </a:r>
            <a:r>
              <a:rPr lang="en-US" sz="1200" i="1" kern="1200" dirty="0" smtClean="0">
                <a:solidFill>
                  <a:schemeClr val="tx1"/>
                </a:solidFill>
                <a:effectLst/>
                <a:latin typeface="+mn-lt"/>
                <a:ea typeface="+mn-ea"/>
                <a:cs typeface="+mn-cs"/>
              </a:rPr>
              <a:t>optimistic </a:t>
            </a:r>
            <a:r>
              <a:rPr lang="en-US" sz="1200" kern="1200" dirty="0" smtClean="0">
                <a:solidFill>
                  <a:schemeClr val="tx1"/>
                </a:solidFill>
                <a:effectLst/>
                <a:latin typeface="+mn-lt"/>
                <a:ea typeface="+mn-ea"/>
                <a:cs typeface="+mn-cs"/>
              </a:rPr>
              <a:t>explanations but merely for </a:t>
            </a:r>
            <a:r>
              <a:rPr lang="en-US" sz="1200" i="1" kern="1200" dirty="0" smtClean="0">
                <a:solidFill>
                  <a:schemeClr val="tx1"/>
                </a:solidFill>
                <a:effectLst/>
                <a:latin typeface="+mn-lt"/>
                <a:ea typeface="+mn-ea"/>
                <a:cs typeface="+mn-cs"/>
              </a:rPr>
              <a:t>alternative </a:t>
            </a:r>
            <a:r>
              <a:rPr lang="en-US" sz="1200" kern="1200" dirty="0" smtClean="0">
                <a:solidFill>
                  <a:schemeClr val="tx1"/>
                </a:solidFill>
                <a:effectLst/>
                <a:latin typeface="+mn-lt"/>
                <a:ea typeface="+mn-ea"/>
                <a:cs typeface="+mn-cs"/>
              </a:rPr>
              <a:t>ones, presuming that further reflection would yield more optimistic thinking as a natural consequence.) Surprisingly, at first the subjects produced revised explanations that were even </a:t>
            </a:r>
            <a:r>
              <a:rPr lang="en-US" sz="1200" i="1" kern="1200" dirty="0" smtClean="0">
                <a:solidFill>
                  <a:schemeClr val="tx1"/>
                </a:solidFill>
                <a:effectLst/>
                <a:latin typeface="+mn-lt"/>
                <a:ea typeface="+mn-ea"/>
                <a:cs typeface="+mn-cs"/>
              </a:rPr>
              <a:t>more </a:t>
            </a:r>
            <a:r>
              <a:rPr lang="en-US" sz="1200" kern="1200" dirty="0" smtClean="0">
                <a:solidFill>
                  <a:schemeClr val="tx1"/>
                </a:solidFill>
                <a:effectLst/>
                <a:latin typeface="+mn-lt"/>
                <a:ea typeface="+mn-ea"/>
                <a:cs typeface="+mn-cs"/>
              </a:rPr>
              <a:t>pessimistic than the ones they offered initially. But by the end of the study, apparently with enough repetition, both their initial </a:t>
            </a:r>
            <a:r>
              <a:rPr lang="en-US" sz="1200" i="1" kern="1200" dirty="0" smtClean="0">
                <a:solidFill>
                  <a:schemeClr val="tx1"/>
                </a:solidFill>
                <a:effectLst/>
                <a:latin typeface="+mn-lt"/>
                <a:ea typeface="+mn-ea"/>
                <a:cs typeface="+mn-cs"/>
              </a:rPr>
              <a:t>and </a:t>
            </a:r>
            <a:r>
              <a:rPr lang="en-US" sz="1200" kern="1200" dirty="0" smtClean="0">
                <a:solidFill>
                  <a:schemeClr val="tx1"/>
                </a:solidFill>
                <a:effectLst/>
                <a:latin typeface="+mn-lt"/>
                <a:ea typeface="+mn-ea"/>
                <a:cs typeface="+mn-cs"/>
              </a:rPr>
              <a:t>revised explanations had become less pessimistic than those of the control group.</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Why bother to do this? Because of the benefits of optimism: not that it makes us try </a:t>
            </a:r>
            <a:r>
              <a:rPr lang="en-US" sz="1200" i="1" kern="1200" dirty="0" smtClean="0">
                <a:solidFill>
                  <a:schemeClr val="tx1"/>
                </a:solidFill>
                <a:effectLst/>
                <a:latin typeface="+mn-lt"/>
                <a:ea typeface="+mn-ea"/>
                <a:cs typeface="+mn-cs"/>
              </a:rPr>
              <a:t>harder</a:t>
            </a:r>
            <a:r>
              <a:rPr lang="en-US" sz="1200" kern="1200" dirty="0" smtClean="0">
                <a:solidFill>
                  <a:schemeClr val="tx1"/>
                </a:solidFill>
                <a:effectLst/>
                <a:latin typeface="+mn-lt"/>
                <a:ea typeface="+mn-ea"/>
                <a:cs typeface="+mn-cs"/>
              </a:rPr>
              <a:t> but that it makes us try </a:t>
            </a:r>
            <a:r>
              <a:rPr lang="en-US" sz="1200" i="1" kern="1200" dirty="0" smtClean="0">
                <a:solidFill>
                  <a:schemeClr val="tx1"/>
                </a:solidFill>
                <a:effectLst/>
                <a:latin typeface="+mn-lt"/>
                <a:ea typeface="+mn-ea"/>
                <a:cs typeface="+mn-cs"/>
              </a:rPr>
              <a:t>more</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David</a:t>
            </a:r>
            <a:r>
              <a:rPr lang="en-US" sz="1200" kern="1200" baseline="0" dirty="0" smtClean="0">
                <a:solidFill>
                  <a:schemeClr val="tx1"/>
                </a:solidFill>
                <a:effectLst/>
                <a:latin typeface="+mn-lt"/>
                <a:ea typeface="+mn-ea"/>
                <a:cs typeface="+mn-cs"/>
              </a:rPr>
              <a:t> Fresco et al., “Self-Administered Optimism Training: Mechanisms of Change in a Minimally-Supervised </a:t>
            </a:r>
            <a:r>
              <a:rPr lang="en-US" sz="1200" kern="1200" baseline="0" dirty="0" err="1" smtClean="0">
                <a:solidFill>
                  <a:schemeClr val="tx1"/>
                </a:solidFill>
                <a:effectLst/>
                <a:latin typeface="+mn-lt"/>
                <a:ea typeface="+mn-ea"/>
                <a:cs typeface="+mn-cs"/>
              </a:rPr>
              <a:t>Psychoeducational</a:t>
            </a:r>
            <a:r>
              <a:rPr lang="en-US" sz="1200" kern="1200" baseline="0" dirty="0" smtClean="0">
                <a:solidFill>
                  <a:schemeClr val="tx1"/>
                </a:solidFill>
                <a:effectLst/>
                <a:latin typeface="+mn-lt"/>
                <a:ea typeface="+mn-ea"/>
                <a:cs typeface="+mn-cs"/>
              </a:rPr>
              <a:t> Intervention,” Journal of Cognitive Psychotherapy 23 (2009): 350-367</a:t>
            </a:r>
            <a:r>
              <a:rPr lang="en-US" sz="1200" kern="1200" dirty="0" smtClean="0">
                <a:solidFill>
                  <a:schemeClr val="tx1"/>
                </a:solidFill>
                <a:effectLst/>
                <a:latin typeface="+mn-lt"/>
                <a:ea typeface="+mn-ea"/>
                <a:cs typeface="+mn-cs"/>
              </a:rPr>
              <a:t> </a:t>
            </a:r>
            <a:endParaRPr lang="en-US" dirty="0" smtClean="0"/>
          </a:p>
          <a:p>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8</a:t>
            </a:fld>
            <a:endParaRPr lang="en-US"/>
          </a:p>
        </p:txBody>
      </p:sp>
    </p:spTree>
    <p:extLst>
      <p:ext uri="{BB962C8B-B14F-4D97-AF65-F5344CB8AC3E}">
        <p14:creationId xmlns:p14="http://schemas.microsoft.com/office/powerpoint/2010/main" val="3630907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I’m going to talk about the virtue of accepting pain, first using physical pain as an example but then moving to emotional pain.</a:t>
            </a:r>
          </a:p>
          <a:p>
            <a:endParaRPr lang="en-US" baseline="0" dirty="0" smtClean="0"/>
          </a:p>
          <a:p>
            <a:r>
              <a:rPr lang="en-US" baseline="0" dirty="0" smtClean="0"/>
              <a:t>Physical pain is experienced in two separate areas of the brain, one that registers its intensity, quality, and location (the insula) and the other that gives pain its unpleasant character (cingulate cortex).</a:t>
            </a:r>
          </a:p>
          <a:p>
            <a:endParaRPr lang="en-US" baseline="0" dirty="0" smtClean="0"/>
          </a:p>
          <a:p>
            <a:r>
              <a:rPr lang="en-US" baseline="0" dirty="0" smtClean="0"/>
              <a:t>This explains how different people can have different pain tolerances AND</a:t>
            </a:r>
          </a:p>
          <a:p>
            <a:endParaRPr lang="en-US" baseline="0" dirty="0" smtClean="0"/>
          </a:p>
          <a:p>
            <a:r>
              <a:rPr lang="en-US" baseline="0" dirty="0" smtClean="0"/>
              <a:t>How something like the meaning of pain can affect how much it makes us suffer.</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9</a:t>
            </a:fld>
            <a:endParaRPr lang="en-US"/>
          </a:p>
        </p:txBody>
      </p:sp>
    </p:spTree>
    <p:extLst>
      <p:ext uri="{BB962C8B-B14F-4D97-AF65-F5344CB8AC3E}">
        <p14:creationId xmlns:p14="http://schemas.microsoft.com/office/powerpoint/2010/main" val="1051647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Journalist with brain cancer: hope the enemy.</a:t>
            </a:r>
          </a:p>
          <a:p>
            <a:endParaRPr lang="en-US" dirty="0" smtClean="0"/>
          </a:p>
          <a:p>
            <a:r>
              <a:rPr lang="en-US" dirty="0" smtClean="0"/>
              <a:t>We</a:t>
            </a:r>
            <a:r>
              <a:rPr lang="en-US" baseline="0" dirty="0" smtClean="0"/>
              <a:t> will lose our attachments. We will fail to accomplish some goals. Sometimes, letting go is what it means to be resilient.</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11</a:t>
            </a:fld>
            <a:endParaRPr lang="en-US"/>
          </a:p>
        </p:txBody>
      </p:sp>
    </p:spTree>
    <p:extLst>
      <p:ext uri="{BB962C8B-B14F-4D97-AF65-F5344CB8AC3E}">
        <p14:creationId xmlns:p14="http://schemas.microsoft.com/office/powerpoint/2010/main" val="65618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dangers of sense-making:</a:t>
            </a:r>
          </a:p>
          <a:p>
            <a:endParaRPr lang="en-US" dirty="0" smtClean="0"/>
          </a:p>
          <a:p>
            <a:r>
              <a:rPr lang="en-US" dirty="0" smtClean="0"/>
              <a:t>80% of people ask themselves “Why me?” when tragedy strikes, but</a:t>
            </a:r>
            <a:r>
              <a:rPr lang="en-US" baseline="0" dirty="0" smtClean="0"/>
              <a:t> 50% of them</a:t>
            </a:r>
            <a:r>
              <a:rPr lang="en-US" dirty="0" smtClean="0"/>
              <a:t> fail to find a convincing</a:t>
            </a:r>
            <a:r>
              <a:rPr lang="en-US" baseline="0" dirty="0" smtClean="0"/>
              <a:t> reason.</a:t>
            </a:r>
          </a:p>
          <a:p>
            <a:endParaRPr lang="en-US" baseline="0" dirty="0" smtClean="0"/>
          </a:p>
          <a:p>
            <a:r>
              <a:rPr lang="en-US" baseline="0" dirty="0" smtClean="0"/>
              <a:t>In this study 124 parents who lost a child to SIDS were interviewed 3 times: 2-4 weeks after their baby died, 3 months post-loss, and 18 months post-loss.</a:t>
            </a:r>
          </a:p>
          <a:p>
            <a:endParaRPr lang="en-US" baseline="0" dirty="0" smtClean="0"/>
          </a:p>
          <a:p>
            <a:r>
              <a:rPr lang="en-US" baseline="0" dirty="0" smtClean="0"/>
              <a:t>SCL-90R (Symptom Checklist) measures depression and somatization</a:t>
            </a:r>
            <a:endParaRPr lang="en-US" dirty="0" smtClean="0"/>
          </a:p>
          <a:p>
            <a:endParaRPr lang="en-US" dirty="0" smtClean="0"/>
          </a:p>
          <a:p>
            <a:endParaRPr lang="en-US" dirty="0" smtClean="0"/>
          </a:p>
          <a:p>
            <a:endParaRPr lang="en-US" dirty="0" smtClean="0"/>
          </a:p>
          <a:p>
            <a:endParaRPr lang="en-US" dirty="0" smtClean="0"/>
          </a:p>
          <a:p>
            <a:r>
              <a:rPr lang="en-US" dirty="0" smtClean="0"/>
              <a:t>Christopher</a:t>
            </a:r>
            <a:r>
              <a:rPr lang="en-US" baseline="0" dirty="0" smtClean="0"/>
              <a:t> Davis et al., “Searching for Meaning in Loss: Are Clinical Assumptions Correct?” Death Studies 24 (2000): 497-540</a:t>
            </a:r>
            <a:endParaRPr lang="en-US" dirty="0"/>
          </a:p>
        </p:txBody>
      </p:sp>
      <p:sp>
        <p:nvSpPr>
          <p:cNvPr id="4" name="Slide Number Placeholder 3"/>
          <p:cNvSpPr>
            <a:spLocks noGrp="1"/>
          </p:cNvSpPr>
          <p:nvPr>
            <p:ph type="sldNum" sz="quarter" idx="10"/>
          </p:nvPr>
        </p:nvSpPr>
        <p:spPr/>
        <p:txBody>
          <a:bodyPr/>
          <a:lstStyle/>
          <a:p>
            <a:fld id="{03EFA8AF-16FC-43E3-B26A-3AAF9879EA54}" type="slidenum">
              <a:rPr lang="en-US" smtClean="0"/>
              <a:t>12</a:t>
            </a:fld>
            <a:endParaRPr lang="en-US"/>
          </a:p>
        </p:txBody>
      </p:sp>
    </p:spTree>
    <p:extLst>
      <p:ext uri="{BB962C8B-B14F-4D97-AF65-F5344CB8AC3E}">
        <p14:creationId xmlns:p14="http://schemas.microsoft.com/office/powerpoint/2010/main" val="849648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smtClean="0"/>
              <a:t>Cutting across all these 5 principles is a process people go through in surrendering their attachment</a:t>
            </a:r>
            <a:r>
              <a:rPr lang="en-US" baseline="0" dirty="0" smtClean="0"/>
              <a:t> to the status quo. This process is described by the TTM of Change, which was originally developed to describe the 5 stages people go through when making a behavioral change. But recent research suggests it also can be used to describe 5 distinct stages by which people let go of attachments.</a:t>
            </a:r>
            <a:endParaRPr lang="en-US" dirty="0" smtClean="0"/>
          </a:p>
          <a:p>
            <a:pPr marL="228600" indent="-228600">
              <a:buAutoNum type="arabicPeriod"/>
            </a:pPr>
            <a:endParaRPr lang="en-US" dirty="0" smtClean="0"/>
          </a:p>
          <a:p>
            <a:pPr marL="228600" indent="-228600">
              <a:buAutoNum type="arabicPeriod"/>
            </a:pPr>
            <a:endParaRPr lang="en-US"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Precontemplation: </a:t>
            </a:r>
            <a:r>
              <a:rPr lang="en-US" sz="1200" kern="1200" dirty="0" smtClean="0">
                <a:solidFill>
                  <a:schemeClr val="tx1"/>
                </a:solidFill>
                <a:effectLst/>
                <a:latin typeface="+mn-lt"/>
                <a:ea typeface="+mn-ea"/>
                <a:cs typeface="+mn-cs"/>
              </a:rPr>
              <a:t>a stage in which conscious recognition of the need to let go of</a:t>
            </a:r>
            <a:r>
              <a:rPr lang="en-US" sz="1200" kern="1200" baseline="0" dirty="0" smtClean="0">
                <a:solidFill>
                  <a:schemeClr val="tx1"/>
                </a:solidFill>
                <a:effectLst/>
                <a:latin typeface="+mn-lt"/>
                <a:ea typeface="+mn-ea"/>
                <a:cs typeface="+mn-cs"/>
              </a:rPr>
              <a:t> an attachment </a:t>
            </a:r>
            <a:r>
              <a:rPr lang="en-US" sz="1200" kern="1200" dirty="0" smtClean="0">
                <a:solidFill>
                  <a:schemeClr val="tx1"/>
                </a:solidFill>
                <a:effectLst/>
                <a:latin typeface="+mn-lt"/>
                <a:ea typeface="+mn-ea"/>
                <a:cs typeface="+mn-cs"/>
              </a:rPr>
              <a:t>hasn’t yet occurred. In this stage people know that they need to let go of their attachment but</a:t>
            </a:r>
            <a:r>
              <a:rPr lang="en-US" sz="1200" kern="1200" baseline="0" dirty="0" smtClean="0">
                <a:solidFill>
                  <a:schemeClr val="tx1"/>
                </a:solidFill>
                <a:effectLst/>
                <a:latin typeface="+mn-lt"/>
                <a:ea typeface="+mn-ea"/>
                <a:cs typeface="+mn-cs"/>
              </a:rPr>
              <a:t> haven’t </a:t>
            </a:r>
            <a:r>
              <a:rPr lang="en-US" sz="1200" kern="1200" dirty="0" smtClean="0">
                <a:solidFill>
                  <a:schemeClr val="tx1"/>
                </a:solidFill>
                <a:effectLst/>
                <a:latin typeface="+mn-lt"/>
                <a:ea typeface="+mn-ea"/>
                <a:cs typeface="+mn-cs"/>
              </a:rPr>
              <a:t>yet. They may say they feel “numb” in this stage—or</a:t>
            </a:r>
            <a:r>
              <a:rPr lang="en-US" sz="1200" kern="1200" baseline="0" dirty="0" smtClean="0">
                <a:solidFill>
                  <a:schemeClr val="tx1"/>
                </a:solidFill>
                <a:effectLst/>
                <a:latin typeface="+mn-lt"/>
                <a:ea typeface="+mn-ea"/>
                <a:cs typeface="+mn-cs"/>
              </a:rPr>
              <a:t> perhaps behave as if they haven’t suffered a loss—</a:t>
            </a:r>
            <a:r>
              <a:rPr lang="en-US" sz="1200" kern="1200" dirty="0" smtClean="0">
                <a:solidFill>
                  <a:schemeClr val="tx1"/>
                </a:solidFill>
                <a:effectLst/>
                <a:latin typeface="+mn-lt"/>
                <a:ea typeface="+mn-ea"/>
                <a:cs typeface="+mn-cs"/>
              </a:rPr>
              <a:t>but what they really mean is that they feel unable to sort out all the emotions they may be feeling.</a:t>
            </a:r>
            <a:endParaRPr lang="en-US"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Contemplation: </a:t>
            </a:r>
            <a:r>
              <a:rPr lang="en-US" sz="1200" kern="1200" dirty="0" smtClean="0">
                <a:solidFill>
                  <a:schemeClr val="tx1"/>
                </a:solidFill>
                <a:effectLst/>
                <a:latin typeface="+mn-lt"/>
                <a:ea typeface="+mn-ea"/>
                <a:cs typeface="+mn-cs"/>
              </a:rPr>
              <a:t>when the emotional tumult of precontemplation starts to abate. At that point,</a:t>
            </a:r>
            <a:r>
              <a:rPr lang="en-US" sz="1200" kern="1200" baseline="0" dirty="0" smtClean="0">
                <a:solidFill>
                  <a:schemeClr val="tx1"/>
                </a:solidFill>
                <a:effectLst/>
                <a:latin typeface="+mn-lt"/>
                <a:ea typeface="+mn-ea"/>
                <a:cs typeface="+mn-cs"/>
              </a:rPr>
              <a:t> people</a:t>
            </a:r>
            <a:r>
              <a:rPr lang="en-US" sz="1200" kern="1200" dirty="0" smtClean="0">
                <a:solidFill>
                  <a:schemeClr val="tx1"/>
                </a:solidFill>
                <a:effectLst/>
                <a:latin typeface="+mn-lt"/>
                <a:ea typeface="+mn-ea"/>
                <a:cs typeface="+mn-cs"/>
              </a:rPr>
              <a:t> typically come to realize that they’re still attached to</a:t>
            </a:r>
            <a:r>
              <a:rPr lang="en-US" sz="1200" kern="1200" baseline="0" dirty="0" smtClean="0">
                <a:solidFill>
                  <a:schemeClr val="tx1"/>
                </a:solidFill>
                <a:effectLst/>
                <a:latin typeface="+mn-lt"/>
                <a:ea typeface="+mn-ea"/>
                <a:cs typeface="+mn-cs"/>
              </a:rPr>
              <a:t> what they’ve lost </a:t>
            </a:r>
            <a:r>
              <a:rPr lang="en-US" sz="1200" kern="1200" dirty="0" smtClean="0">
                <a:solidFill>
                  <a:schemeClr val="tx1"/>
                </a:solidFill>
                <a:effectLst/>
                <a:latin typeface="+mn-lt"/>
                <a:ea typeface="+mn-ea"/>
                <a:cs typeface="+mn-cs"/>
              </a:rPr>
              <a:t>and that they have to make some kind of </a:t>
            </a:r>
            <a:r>
              <a:rPr lang="en-US" sz="1200" i="1" kern="1200" dirty="0" smtClean="0">
                <a:solidFill>
                  <a:schemeClr val="tx1"/>
                </a:solidFill>
                <a:effectLst/>
                <a:latin typeface="+mn-lt"/>
                <a:ea typeface="+mn-ea"/>
                <a:cs typeface="+mn-cs"/>
              </a:rPr>
              <a:t>decision</a:t>
            </a:r>
            <a:r>
              <a:rPr lang="en-US" sz="1200" kern="1200" dirty="0" smtClean="0">
                <a:solidFill>
                  <a:schemeClr val="tx1"/>
                </a:solidFill>
                <a:effectLst/>
                <a:latin typeface="+mn-lt"/>
                <a:ea typeface="+mn-ea"/>
                <a:cs typeface="+mn-cs"/>
              </a:rPr>
              <a:t> to let go of it, even as they typically remain ambivalent about doing so. What ultimately resolves this ambivalence and moves them from this stage into the next is when the </a:t>
            </a:r>
            <a:r>
              <a:rPr lang="en-US" sz="1200" i="1" kern="1200" dirty="0" smtClean="0">
                <a:solidFill>
                  <a:schemeClr val="tx1"/>
                </a:solidFill>
                <a:effectLst/>
                <a:latin typeface="+mn-lt"/>
                <a:ea typeface="+mn-ea"/>
                <a:cs typeface="+mn-cs"/>
              </a:rPr>
              <a:t>idea</a:t>
            </a:r>
            <a:r>
              <a:rPr lang="en-US" sz="1200" kern="1200" dirty="0" smtClean="0">
                <a:solidFill>
                  <a:schemeClr val="tx1"/>
                </a:solidFill>
                <a:effectLst/>
                <a:latin typeface="+mn-lt"/>
                <a:ea typeface="+mn-ea"/>
                <a:cs typeface="+mn-cs"/>
              </a:rPr>
              <a:t> that letting go is important changes into the </a:t>
            </a:r>
            <a:r>
              <a:rPr lang="en-US" sz="1200" i="1" kern="1200" dirty="0" smtClean="0">
                <a:solidFill>
                  <a:schemeClr val="tx1"/>
                </a:solidFill>
                <a:effectLst/>
                <a:latin typeface="+mn-lt"/>
                <a:ea typeface="+mn-ea"/>
                <a:cs typeface="+mn-cs"/>
              </a:rPr>
              <a:t>belief</a:t>
            </a:r>
            <a:r>
              <a:rPr lang="en-US" sz="1200" kern="1200" dirty="0" smtClean="0">
                <a:solidFill>
                  <a:schemeClr val="tx1"/>
                </a:solidFill>
                <a:effectLst/>
                <a:latin typeface="+mn-lt"/>
                <a:ea typeface="+mn-ea"/>
                <a:cs typeface="+mn-cs"/>
              </a:rPr>
              <a:t> that they actually need to. Buddhist idea of “understanding something with your</a:t>
            </a:r>
            <a:r>
              <a:rPr lang="en-US" sz="1200" kern="1200" baseline="0" dirty="0" smtClean="0">
                <a:solidFill>
                  <a:schemeClr val="tx1"/>
                </a:solidFill>
                <a:effectLst/>
                <a:latin typeface="+mn-lt"/>
                <a:ea typeface="+mn-ea"/>
                <a:cs typeface="+mn-cs"/>
              </a:rPr>
              <a:t> life.” Cigarette smoking example.</a:t>
            </a:r>
            <a:endParaRPr lang="en-US" dirty="0" smtClean="0"/>
          </a:p>
          <a:p>
            <a:pPr marL="228600" indent="-228600">
              <a:buAutoNum type="arabicPeriod"/>
            </a:pPr>
            <a:r>
              <a:rPr lang="en-US" dirty="0" smtClean="0"/>
              <a:t>Preparation: </a:t>
            </a:r>
            <a:r>
              <a:rPr lang="en-US" sz="1200" kern="1200" dirty="0" smtClean="0">
                <a:solidFill>
                  <a:schemeClr val="tx1"/>
                </a:solidFill>
                <a:effectLst/>
                <a:latin typeface="+mn-lt"/>
                <a:ea typeface="+mn-ea"/>
                <a:cs typeface="+mn-cs"/>
              </a:rPr>
              <a:t>people finally recognize they have to move forward and begin to muster the determination to do so. Because moving from contemplation to preparation means transitioning from ambivalence to determination, resentment often resurface in this stage. People often feel confused, afraid, and overwhelmed by the prospect of working</a:t>
            </a:r>
            <a:r>
              <a:rPr lang="en-US" sz="1200" kern="1200" baseline="0" dirty="0" smtClean="0">
                <a:solidFill>
                  <a:schemeClr val="tx1"/>
                </a:solidFill>
                <a:effectLst/>
                <a:latin typeface="+mn-lt"/>
                <a:ea typeface="+mn-ea"/>
                <a:cs typeface="+mn-cs"/>
              </a:rPr>
              <a:t> in a new way</a:t>
            </a:r>
            <a:r>
              <a:rPr lang="en-US" sz="1200" kern="1200" dirty="0" smtClean="0">
                <a:solidFill>
                  <a:schemeClr val="tx1"/>
                </a:solidFill>
                <a:effectLst/>
                <a:latin typeface="+mn-lt"/>
                <a:ea typeface="+mn-ea"/>
                <a:cs typeface="+mn-cs"/>
              </a:rPr>
              <a:t>.</a:t>
            </a:r>
            <a:r>
              <a:rPr lang="en-US" dirty="0" smtClean="0">
                <a:effectLst/>
              </a:rPr>
              <a:t> </a:t>
            </a:r>
            <a:endParaRPr lang="en-US" dirty="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Action: This is fully accepting their loss.</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Maintenance: Living without their attachment.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smtClean="0">
                <a:solidFill>
                  <a:schemeClr val="tx1"/>
                </a:solidFill>
                <a:effectLst/>
                <a:latin typeface="+mn-lt"/>
                <a:ea typeface="+mn-ea"/>
                <a:cs typeface="+mn-cs"/>
              </a:rPr>
              <a:t>Relapse: a return to grief.</a:t>
            </a:r>
          </a:p>
          <a:p>
            <a:pPr marL="0" indent="0">
              <a:buNone/>
            </a:pPr>
            <a:endParaRPr lang="en-US" dirty="0" smtClean="0"/>
          </a:p>
          <a:p>
            <a:pPr marL="0" indent="0">
              <a:buNone/>
            </a:pPr>
            <a:r>
              <a:rPr lang="en-US" dirty="0" smtClean="0"/>
              <a:t>The value of becoming aware</a:t>
            </a:r>
            <a:r>
              <a:rPr lang="en-US" baseline="0" dirty="0" smtClean="0"/>
              <a:t> of these stages is two-fold: </a:t>
            </a:r>
            <a:r>
              <a:rPr lang="en-US" sz="1200" kern="1200" dirty="0" smtClean="0">
                <a:solidFill>
                  <a:schemeClr val="tx1"/>
                </a:solidFill>
                <a:effectLst/>
                <a:latin typeface="+mn-lt"/>
                <a:ea typeface="+mn-ea"/>
                <a:cs typeface="+mn-cs"/>
              </a:rPr>
              <a:t>it helps people undergoing change mark their progress;</a:t>
            </a:r>
            <a:r>
              <a:rPr lang="en-US" sz="1200" kern="1200" baseline="0" dirty="0" smtClean="0">
                <a:solidFill>
                  <a:schemeClr val="tx1"/>
                </a:solidFill>
                <a:effectLst/>
                <a:latin typeface="+mn-lt"/>
                <a:ea typeface="+mn-ea"/>
                <a:cs typeface="+mn-cs"/>
              </a:rPr>
              <a:t> naming the stage in which someone finds himself may empower him. It also </a:t>
            </a:r>
            <a:r>
              <a:rPr lang="en-US" sz="1200" kern="1200" dirty="0" smtClean="0">
                <a:solidFill>
                  <a:schemeClr val="tx1"/>
                </a:solidFill>
                <a:effectLst/>
                <a:latin typeface="+mn-lt"/>
                <a:ea typeface="+mn-ea"/>
                <a:cs typeface="+mn-cs"/>
              </a:rPr>
              <a:t>suggests effective ways for leaders to nudge people forward if and when they get stuck. For what would make a strategy effective for resolving attachment to the status quo will depend on the stage in which someone</a:t>
            </a:r>
            <a:r>
              <a:rPr lang="en-US" sz="1200" kern="1200" baseline="0" dirty="0" smtClean="0">
                <a:solidFill>
                  <a:schemeClr val="tx1"/>
                </a:solidFill>
                <a:effectLst/>
                <a:latin typeface="+mn-lt"/>
                <a:ea typeface="+mn-ea"/>
                <a:cs typeface="+mn-cs"/>
              </a:rPr>
              <a:t> finds </a:t>
            </a:r>
            <a:r>
              <a:rPr lang="en-US" sz="1200" kern="1200" dirty="0" smtClean="0">
                <a:solidFill>
                  <a:schemeClr val="tx1"/>
                </a:solidFill>
                <a:effectLst/>
                <a:latin typeface="+mn-lt"/>
                <a:ea typeface="+mn-ea"/>
                <a:cs typeface="+mn-cs"/>
              </a:rPr>
              <a:t>himself.</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While jumping over a stage isn’t, strictly speaking, impossible, it is in general more difficult than taking the time to “ripen” your people gradually from one stage to the next. </a:t>
            </a:r>
          </a:p>
          <a:p>
            <a:pPr marL="0" indent="0">
              <a:buNone/>
            </a:pPr>
            <a:endParaRPr lang="en-US" sz="1200" kern="1200" baseline="0" dirty="0" smtClean="0">
              <a:solidFill>
                <a:schemeClr val="tx1"/>
              </a:solidFill>
              <a:effectLst/>
              <a:latin typeface="+mn-lt"/>
              <a:ea typeface="+mn-ea"/>
              <a:cs typeface="+mn-cs"/>
            </a:endParaRPr>
          </a:p>
          <a:p>
            <a:pPr marL="0" indent="0">
              <a:buNone/>
            </a:pPr>
            <a:r>
              <a:rPr lang="en-US" sz="1200" kern="1200" dirty="0" smtClean="0">
                <a:solidFill>
                  <a:schemeClr val="tx1"/>
                </a:solidFill>
                <a:effectLst/>
                <a:latin typeface="+mn-lt"/>
                <a:ea typeface="+mn-ea"/>
                <a:cs typeface="+mn-cs"/>
              </a:rPr>
              <a:t>The length of time someone occupy a stage may be short--seconds, even--but when it comes to letting go, the fastest way to action and then maintenance seems to be through precontemplation, contemplation, and preparation.</a:t>
            </a:r>
          </a:p>
        </p:txBody>
      </p:sp>
      <p:sp>
        <p:nvSpPr>
          <p:cNvPr id="4" name="Slide Number Placeholder 3"/>
          <p:cNvSpPr>
            <a:spLocks noGrp="1"/>
          </p:cNvSpPr>
          <p:nvPr>
            <p:ph type="sldNum" sz="quarter" idx="10"/>
          </p:nvPr>
        </p:nvSpPr>
        <p:spPr/>
        <p:txBody>
          <a:bodyPr/>
          <a:lstStyle/>
          <a:p>
            <a:fld id="{03EFA8AF-16FC-43E3-B26A-3AAF9879EA54}" type="slidenum">
              <a:rPr lang="en-US" smtClean="0"/>
              <a:t>14</a:t>
            </a:fld>
            <a:endParaRPr lang="en-US"/>
          </a:p>
        </p:txBody>
      </p:sp>
    </p:spTree>
    <p:extLst>
      <p:ext uri="{BB962C8B-B14F-4D97-AF65-F5344CB8AC3E}">
        <p14:creationId xmlns:p14="http://schemas.microsoft.com/office/powerpoint/2010/main" val="2567210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03EFA8AF-16FC-43E3-B26A-3AAF9879EA54}" type="slidenum">
              <a:rPr lang="en-US" smtClean="0"/>
              <a:t>15</a:t>
            </a:fld>
            <a:endParaRPr lang="en-US"/>
          </a:p>
        </p:txBody>
      </p:sp>
    </p:spTree>
    <p:extLst>
      <p:ext uri="{BB962C8B-B14F-4D97-AF65-F5344CB8AC3E}">
        <p14:creationId xmlns:p14="http://schemas.microsoft.com/office/powerpoint/2010/main" val="1790580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A6FC275-AEEE-4E98-9999-7F99840D3D04}" type="datetimeFigureOut">
              <a:rPr lang="en-US" smtClean="0"/>
              <a:t>2/8/14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EC27886B-F5C0-4C48-9383-0A879E2B672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A6FC275-AEEE-4E98-9999-7F99840D3D04}" type="datetimeFigureOut">
              <a:rPr lang="en-US" smtClean="0"/>
              <a:t>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A6FC275-AEEE-4E98-9999-7F99840D3D04}" type="datetimeFigureOut">
              <a:rPr lang="en-US" smtClean="0"/>
              <a:t>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7886B-F5C0-4C48-9383-0A879E2B672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A6FC275-AEEE-4E98-9999-7F99840D3D04}" type="datetimeFigureOut">
              <a:rPr lang="en-US" smtClean="0"/>
              <a:t>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A6FC275-AEEE-4E98-9999-7F99840D3D04}" type="datetimeFigureOut">
              <a:rPr lang="en-US" smtClean="0"/>
              <a:t>2/8/14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9A6FC275-AEEE-4E98-9999-7F99840D3D04}" type="datetimeFigureOut">
              <a:rPr lang="en-US" smtClean="0"/>
              <a:t>2/8/14</a:t>
            </a:fld>
            <a:endParaRPr lang="en-US"/>
          </a:p>
        </p:txBody>
      </p:sp>
      <p:sp>
        <p:nvSpPr>
          <p:cNvPr id="8" name="Slide Number Placeholder 7"/>
          <p:cNvSpPr>
            <a:spLocks noGrp="1"/>
          </p:cNvSpPr>
          <p:nvPr>
            <p:ph type="sldNum" sz="quarter" idx="11"/>
          </p:nvPr>
        </p:nvSpPr>
        <p:spPr/>
        <p:txBody>
          <a:bodyPr/>
          <a:lstStyle/>
          <a:p>
            <a:fld id="{EC27886B-F5C0-4C48-9383-0A879E2B6721}"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6FC275-AEEE-4E98-9999-7F99840D3D04}" type="datetimeFigureOut">
              <a:rPr lang="en-US" smtClean="0"/>
              <a:t>2/8/14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A6FC275-AEEE-4E98-9999-7F99840D3D04}" type="datetimeFigureOut">
              <a:rPr lang="en-US" smtClean="0"/>
              <a:t>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EC27886B-F5C0-4C48-9383-0A879E2B672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9A6FC275-AEEE-4E98-9999-7F99840D3D04}" type="datetimeFigureOut">
              <a:rPr lang="en-US" smtClean="0"/>
              <a:t>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A6FC275-AEEE-4E98-9999-7F99840D3D04}" type="datetimeFigureOut">
              <a:rPr lang="en-US" smtClean="0"/>
              <a:t>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A6FC275-AEEE-4E98-9999-7F99840D3D04}" type="datetimeFigureOut">
              <a:rPr lang="en-US" smtClean="0"/>
              <a:t>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7886B-F5C0-4C48-9383-0A879E2B672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9A6FC275-AEEE-4E98-9999-7F99840D3D04}" type="datetimeFigureOut">
              <a:rPr lang="en-US" smtClean="0"/>
              <a:t>2/8/14</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EC27886B-F5C0-4C48-9383-0A879E2B6721}"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chart" Target="../charts/char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chart" Target="../charts/char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1524000"/>
            <a:ext cx="7391400" cy="1219200"/>
          </a:xfrm>
        </p:spPr>
        <p:txBody>
          <a:bodyPr>
            <a:normAutofit fontScale="90000"/>
          </a:bodyPr>
          <a:lstStyle/>
          <a:p>
            <a:r>
              <a:rPr lang="en-US" dirty="0" smtClean="0">
                <a:latin typeface="Arial" panose="020B0604020202020204" pitchFamily="34" charset="0"/>
                <a:cs typeface="Arial" panose="020B0604020202020204" pitchFamily="34" charset="0"/>
              </a:rPr>
              <a:t>Turning adversity into opportunity</a:t>
            </a:r>
            <a:endParaRPr lang="en-US"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762000" y="2819400"/>
            <a:ext cx="6480048" cy="1752600"/>
          </a:xfrm>
        </p:spPr>
        <p:txBody>
          <a:bodyPr>
            <a:normAutofit/>
          </a:bodyPr>
          <a:lstStyle/>
          <a:p>
            <a:r>
              <a:rPr lang="en-US" sz="2800" dirty="0" smtClean="0"/>
              <a:t>How Resilience Can Be Learned</a:t>
            </a:r>
          </a:p>
          <a:p>
            <a:endParaRPr lang="en-US" dirty="0"/>
          </a:p>
          <a:p>
            <a:endParaRPr lang="en-US" dirty="0" smtClean="0"/>
          </a:p>
          <a:p>
            <a:r>
              <a:rPr lang="en-US" dirty="0" smtClean="0"/>
              <a:t>Alex Lickerman, M.D.</a:t>
            </a:r>
            <a:endParaRPr lang="en-US" dirty="0"/>
          </a:p>
        </p:txBody>
      </p:sp>
    </p:spTree>
    <p:extLst>
      <p:ext uri="{BB962C8B-B14F-4D97-AF65-F5344CB8AC3E}">
        <p14:creationId xmlns:p14="http://schemas.microsoft.com/office/powerpoint/2010/main" val="152778426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3008313" cy="857250"/>
          </a:xfrm>
        </p:spPr>
        <p:txBody>
          <a:bodyPr>
            <a:normAutofit/>
          </a:bodyPr>
          <a:lstStyle/>
          <a:p>
            <a:pPr algn="ctr"/>
            <a:r>
              <a:rPr lang="en-US" sz="4400" dirty="0" smtClean="0">
                <a:latin typeface="Arial" panose="020B0604020202020204" pitchFamily="34" charset="0"/>
                <a:cs typeface="Arial" panose="020B0604020202020204" pitchFamily="34" charset="0"/>
              </a:rPr>
              <a:t>About Me</a:t>
            </a:r>
            <a:endParaRPr lang="en-US" sz="4400" dirty="0">
              <a:latin typeface="Arial" panose="020B0604020202020204" pitchFamily="34" charset="0"/>
              <a:cs typeface="Arial" panose="020B0604020202020204" pitchFamily="34" charset="0"/>
            </a:endParaRPr>
          </a:p>
        </p:txBody>
      </p:sp>
      <p:sp>
        <p:nvSpPr>
          <p:cNvPr id="3" name="Text Placeholder 2"/>
          <p:cNvSpPr>
            <a:spLocks noGrp="1"/>
          </p:cNvSpPr>
          <p:nvPr>
            <p:ph type="body" idx="2"/>
          </p:nvPr>
        </p:nvSpPr>
        <p:spPr>
          <a:xfrm>
            <a:off x="609600" y="1905000"/>
            <a:ext cx="3733800" cy="2514600"/>
          </a:xfrm>
        </p:spPr>
        <p:txBody>
          <a:bodyPr/>
          <a:lstStyle/>
          <a:p>
            <a:pPr marL="285750" indent="-285750">
              <a:buFont typeface="Arial"/>
              <a:buChar char="•"/>
            </a:pPr>
            <a:r>
              <a:rPr lang="en-US" sz="2800" dirty="0"/>
              <a:t>Primary Care Group</a:t>
            </a:r>
          </a:p>
          <a:p>
            <a:pPr marL="285750" indent="-285750">
              <a:buFont typeface="Arial"/>
              <a:buChar char="•"/>
            </a:pPr>
            <a:r>
              <a:rPr lang="en-US" sz="2800" dirty="0" smtClean="0"/>
              <a:t>Student Health</a:t>
            </a:r>
          </a:p>
          <a:p>
            <a:pPr marL="285750" indent="-285750">
              <a:buFont typeface="Arial"/>
              <a:buChar char="•"/>
            </a:pPr>
            <a:r>
              <a:rPr lang="en-US" sz="2800" dirty="0" smtClean="0"/>
              <a:t>Buddhist</a:t>
            </a:r>
          </a:p>
          <a:p>
            <a:pPr marL="285750" indent="-285750">
              <a:buFont typeface="Arial"/>
              <a:buChar char="•"/>
            </a:pPr>
            <a:r>
              <a:rPr lang="en-US" sz="2800" dirty="0" smtClean="0"/>
              <a:t>Writer</a:t>
            </a:r>
          </a:p>
          <a:p>
            <a:pPr marL="285750" indent="-285750">
              <a:buFont typeface="Arial"/>
              <a:buChar char="•"/>
            </a:pPr>
            <a:endParaRPr lang="en-US" dirty="0"/>
          </a:p>
        </p:txBody>
      </p:sp>
      <p:pic>
        <p:nvPicPr>
          <p:cNvPr id="6" name="Content Placeholder 5" descr="Cover.jpg"/>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648200" y="838200"/>
            <a:ext cx="2850444" cy="4397829"/>
          </a:xfrm>
        </p:spPr>
      </p:pic>
    </p:spTree>
    <p:extLst>
      <p:ext uri="{BB962C8B-B14F-4D97-AF65-F5344CB8AC3E}">
        <p14:creationId xmlns:p14="http://schemas.microsoft.com/office/powerpoint/2010/main" val="408392337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ais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0576831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accent1"/>
                </a:solidFill>
                <a:latin typeface="+mn-lt"/>
              </a:rPr>
              <a:t>Expect Obstacles</a:t>
            </a:r>
            <a:endParaRPr lang="en-US" b="1" dirty="0">
              <a:solidFill>
                <a:schemeClr val="accent1"/>
              </a:solidFill>
              <a:latin typeface="+mn-lt"/>
            </a:endParaRPr>
          </a:p>
        </p:txBody>
      </p:sp>
      <p:sp>
        <p:nvSpPr>
          <p:cNvPr id="3" name="Content Placeholder 2"/>
          <p:cNvSpPr>
            <a:spLocks noGrp="1"/>
          </p:cNvSpPr>
          <p:nvPr>
            <p:ph idx="1"/>
          </p:nvPr>
        </p:nvSpPr>
        <p:spPr/>
        <p:txBody>
          <a:bodyPr/>
          <a:lstStyle/>
          <a:p>
            <a:pPr>
              <a:buFont typeface="Arial" panose="020B0604020202020204" pitchFamily="34" charset="0"/>
              <a:buChar char="•"/>
            </a:pPr>
            <a:r>
              <a:rPr lang="en-US" dirty="0" smtClean="0"/>
              <a:t>Our expectations influence our responses to our experiences</a:t>
            </a:r>
          </a:p>
          <a:p>
            <a:pPr>
              <a:buFont typeface="Arial" panose="020B0604020202020204" pitchFamily="34" charset="0"/>
              <a:buChar char="•"/>
            </a:pPr>
            <a:r>
              <a:rPr lang="en-US" dirty="0" smtClean="0"/>
              <a:t>Our expectations about task difficulty influence our performance and likelihood of quitting</a:t>
            </a:r>
          </a:p>
          <a:p>
            <a:pPr>
              <a:buFont typeface="Arial" panose="020B0604020202020204" pitchFamily="34" charset="0"/>
              <a:buChar char="•"/>
            </a:pPr>
            <a:r>
              <a:rPr lang="en-US" dirty="0" smtClean="0"/>
              <a:t>How can we leverage our expectations to improve our performance and decrease our likelihood of quitting?</a:t>
            </a:r>
            <a:endParaRPr lang="en-US" dirty="0"/>
          </a:p>
        </p:txBody>
      </p:sp>
    </p:spTree>
    <p:extLst>
      <p:ext uri="{BB962C8B-B14F-4D97-AF65-F5344CB8AC3E}">
        <p14:creationId xmlns:p14="http://schemas.microsoft.com/office/powerpoint/2010/main" val="4236036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467600" cy="1143000"/>
          </a:xfrm>
        </p:spPr>
        <p:txBody>
          <a:bodyPr>
            <a:normAutofit/>
          </a:bodyPr>
          <a:lstStyle/>
          <a:p>
            <a:pPr algn="ctr"/>
            <a:r>
              <a:rPr lang="en-US" b="1" dirty="0" smtClean="0">
                <a:solidFill>
                  <a:schemeClr val="accent1"/>
                </a:solidFill>
                <a:latin typeface="+mn-lt"/>
              </a:rPr>
              <a:t>Self-Explanatory Style</a:t>
            </a:r>
            <a:endParaRPr lang="en-US" b="1" dirty="0">
              <a:solidFill>
                <a:schemeClr val="accent1"/>
              </a:solidFill>
              <a:latin typeface="+mn-lt"/>
            </a:endParaRPr>
          </a:p>
        </p:txBody>
      </p:sp>
      <p:sp>
        <p:nvSpPr>
          <p:cNvPr id="3" name="Content Placeholder 2"/>
          <p:cNvSpPr>
            <a:spLocks noGrp="1"/>
          </p:cNvSpPr>
          <p:nvPr>
            <p:ph idx="1"/>
          </p:nvPr>
        </p:nvSpPr>
        <p:spPr>
          <a:xfrm>
            <a:off x="533400" y="1371600"/>
            <a:ext cx="8229600" cy="4709160"/>
          </a:xfrm>
        </p:spPr>
        <p:txBody>
          <a:bodyPr>
            <a:normAutofit fontScale="92500" lnSpcReduction="10000"/>
          </a:bodyPr>
          <a:lstStyle/>
          <a:p>
            <a:pPr>
              <a:buFont typeface="Arial" panose="020B0604020202020204" pitchFamily="34" charset="0"/>
              <a:buChar char="•"/>
            </a:pPr>
            <a:r>
              <a:rPr lang="en-US" dirty="0"/>
              <a:t>S</a:t>
            </a:r>
            <a:r>
              <a:rPr lang="en-US" dirty="0" smtClean="0"/>
              <a:t>elf-explanatory style refers to the style with which we explain the </a:t>
            </a:r>
            <a:r>
              <a:rPr lang="en-US" i="1" dirty="0" smtClean="0"/>
              <a:t>causes</a:t>
            </a:r>
            <a:r>
              <a:rPr lang="en-US" dirty="0" smtClean="0"/>
              <a:t> of events (e.g., why we failed a test)</a:t>
            </a:r>
          </a:p>
          <a:p>
            <a:pPr>
              <a:buFont typeface="Arial" panose="020B0604020202020204" pitchFamily="34" charset="0"/>
              <a:buChar char="•"/>
            </a:pPr>
            <a:r>
              <a:rPr lang="en-US" dirty="0" smtClean="0"/>
              <a:t>Optimistic self-explanatory style:</a:t>
            </a:r>
          </a:p>
          <a:p>
            <a:pPr marL="1099566" lvl="1" indent="-514350">
              <a:buFont typeface="Wingdings" panose="05000000000000000000" pitchFamily="2" charset="2"/>
              <a:buChar char="Ø"/>
            </a:pPr>
            <a:r>
              <a:rPr lang="en-US" sz="2600" dirty="0" smtClean="0"/>
              <a:t>“Not my fault” (i.e., avoids self blame)</a:t>
            </a:r>
          </a:p>
          <a:p>
            <a:pPr marL="1099566" lvl="1" indent="-514350">
              <a:buFont typeface="Wingdings" panose="05000000000000000000" pitchFamily="2" charset="2"/>
              <a:buChar char="Ø"/>
            </a:pPr>
            <a:r>
              <a:rPr lang="en-US" sz="2600" dirty="0" smtClean="0"/>
              <a:t>Effects are limited in duration</a:t>
            </a:r>
          </a:p>
          <a:p>
            <a:pPr marL="1099566" lvl="1" indent="-514350">
              <a:buFont typeface="Wingdings" panose="05000000000000000000" pitchFamily="2" charset="2"/>
              <a:buChar char="Ø"/>
            </a:pPr>
            <a:r>
              <a:rPr lang="en-US" sz="2600" dirty="0" smtClean="0"/>
              <a:t>Effects are limited in scope</a:t>
            </a:r>
            <a:endParaRPr lang="en-US" sz="2600" dirty="0"/>
          </a:p>
          <a:p>
            <a:pPr>
              <a:buFont typeface="Arial" panose="020B0604020202020204" pitchFamily="34" charset="0"/>
              <a:buChar char="•"/>
            </a:pPr>
            <a:r>
              <a:rPr lang="en-US" dirty="0" smtClean="0"/>
              <a:t>Pessimistic self-explanatory style:</a:t>
            </a:r>
          </a:p>
          <a:p>
            <a:pPr marL="1099566" lvl="1" indent="-514350">
              <a:buFont typeface="Wingdings" panose="05000000000000000000" pitchFamily="2" charset="2"/>
              <a:buChar char="Ø"/>
            </a:pPr>
            <a:r>
              <a:rPr lang="en-US" sz="2600" dirty="0" smtClean="0"/>
              <a:t>“Something is wrong with me that I can’t change”</a:t>
            </a:r>
          </a:p>
          <a:p>
            <a:pPr marL="1099566" lvl="1" indent="-514350">
              <a:buFont typeface="Wingdings" panose="05000000000000000000" pitchFamily="2" charset="2"/>
              <a:buChar char="Ø"/>
            </a:pPr>
            <a:r>
              <a:rPr lang="en-US" sz="2600" dirty="0" smtClean="0"/>
              <a:t>Effects will continue forever</a:t>
            </a:r>
          </a:p>
          <a:p>
            <a:pPr marL="1099566" lvl="1" indent="-514350">
              <a:buFont typeface="Wingdings" panose="05000000000000000000" pitchFamily="2" charset="2"/>
              <a:buChar char="Ø"/>
            </a:pPr>
            <a:r>
              <a:rPr lang="en-US" sz="2600" dirty="0" smtClean="0"/>
              <a:t>Effects affect everything</a:t>
            </a:r>
          </a:p>
        </p:txBody>
      </p:sp>
    </p:spTree>
    <p:extLst>
      <p:ext uri="{BB962C8B-B14F-4D97-AF65-F5344CB8AC3E}">
        <p14:creationId xmlns:p14="http://schemas.microsoft.com/office/powerpoint/2010/main" val="122931564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p:nvPr>
            <p:extLst>
              <p:ext uri="{D42A27DB-BD31-4B8C-83A1-F6EECF244321}">
                <p14:modId xmlns:p14="http://schemas.microsoft.com/office/powerpoint/2010/main" val="739080008"/>
              </p:ext>
            </p:extLst>
          </p:nvPr>
        </p:nvGraphicFramePr>
        <p:xfrm>
          <a:off x="1752600" y="1447800"/>
          <a:ext cx="7162800" cy="4064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3505200" y="5486400"/>
            <a:ext cx="2210536" cy="369332"/>
          </a:xfrm>
          <a:prstGeom prst="rect">
            <a:avLst/>
          </a:prstGeom>
          <a:noFill/>
        </p:spPr>
        <p:txBody>
          <a:bodyPr wrap="none" rtlCol="0">
            <a:spAutoFit/>
          </a:bodyPr>
          <a:lstStyle/>
          <a:p>
            <a:r>
              <a:rPr lang="en-US" dirty="0" smtClean="0"/>
              <a:t>Negative life events</a:t>
            </a:r>
            <a:endParaRPr lang="en-US" dirty="0"/>
          </a:p>
        </p:txBody>
      </p:sp>
      <p:sp>
        <p:nvSpPr>
          <p:cNvPr id="5" name="TextBox 4"/>
          <p:cNvSpPr txBox="1"/>
          <p:nvPr/>
        </p:nvSpPr>
        <p:spPr>
          <a:xfrm>
            <a:off x="1143000" y="2438400"/>
            <a:ext cx="461665" cy="1807797"/>
          </a:xfrm>
          <a:prstGeom prst="rect">
            <a:avLst/>
          </a:prstGeom>
          <a:noFill/>
        </p:spPr>
        <p:txBody>
          <a:bodyPr vert="vert270" wrap="none" rtlCol="0">
            <a:spAutoFit/>
          </a:bodyPr>
          <a:lstStyle/>
          <a:p>
            <a:r>
              <a:rPr lang="en-US" dirty="0" smtClean="0"/>
              <a:t>Suicidal ideation</a:t>
            </a:r>
            <a:endParaRPr lang="en-US" dirty="0"/>
          </a:p>
        </p:txBody>
      </p:sp>
      <p:sp>
        <p:nvSpPr>
          <p:cNvPr id="6" name="TextBox 5"/>
          <p:cNvSpPr txBox="1"/>
          <p:nvPr/>
        </p:nvSpPr>
        <p:spPr>
          <a:xfrm>
            <a:off x="6400800" y="6019800"/>
            <a:ext cx="1988382" cy="369332"/>
          </a:xfrm>
          <a:prstGeom prst="rect">
            <a:avLst/>
          </a:prstGeom>
          <a:noFill/>
        </p:spPr>
        <p:txBody>
          <a:bodyPr wrap="none" rtlCol="0">
            <a:spAutoFit/>
          </a:bodyPr>
          <a:lstStyle/>
          <a:p>
            <a:r>
              <a:rPr lang="en-US" dirty="0" smtClean="0"/>
              <a:t>Hirsch et al., 2009</a:t>
            </a:r>
            <a:endParaRPr lang="en-US" dirty="0"/>
          </a:p>
        </p:txBody>
      </p:sp>
      <p:sp>
        <p:nvSpPr>
          <p:cNvPr id="7" name="TextBox 6"/>
          <p:cNvSpPr txBox="1"/>
          <p:nvPr/>
        </p:nvSpPr>
        <p:spPr>
          <a:xfrm>
            <a:off x="533400" y="304800"/>
            <a:ext cx="7697941" cy="584775"/>
          </a:xfrm>
          <a:prstGeom prst="rect">
            <a:avLst/>
          </a:prstGeom>
          <a:noFill/>
        </p:spPr>
        <p:txBody>
          <a:bodyPr wrap="none" rtlCol="0">
            <a:spAutoFit/>
          </a:bodyPr>
          <a:lstStyle/>
          <a:p>
            <a:r>
              <a:rPr lang="en-US" sz="3200" b="1" dirty="0">
                <a:ln w="6350">
                  <a:noFill/>
                </a:ln>
                <a:gradFill>
                  <a:gsLst>
                    <a:gs pos="0">
                      <a:srgbClr val="CEB966">
                        <a:tint val="73000"/>
                        <a:satMod val="145000"/>
                      </a:srgbClr>
                    </a:gs>
                    <a:gs pos="73000">
                      <a:srgbClr val="CEB966">
                        <a:tint val="73000"/>
                        <a:satMod val="145000"/>
                      </a:srgbClr>
                    </a:gs>
                    <a:gs pos="100000">
                      <a:srgbClr val="CEB966">
                        <a:tint val="83000"/>
                        <a:satMod val="143000"/>
                      </a:srgbClr>
                    </a:gs>
                  </a:gsLst>
                  <a:lin ang="4800000" scaled="1"/>
                </a:gradFill>
                <a:effectLst>
                  <a:outerShdw blurRad="114300" dist="101600" dir="2700000" algn="tl" rotWithShape="0">
                    <a:srgbClr val="000000">
                      <a:alpha val="40000"/>
                    </a:srgbClr>
                  </a:outerShdw>
                </a:effectLst>
                <a:ea typeface="+mj-ea"/>
                <a:cs typeface="+mj-cs"/>
              </a:rPr>
              <a:t>Self-Explanatory Style and Depression</a:t>
            </a:r>
            <a:endParaRPr lang="en-US" sz="3200" dirty="0"/>
          </a:p>
        </p:txBody>
      </p:sp>
    </p:spTree>
    <p:extLst>
      <p:ext uri="{BB962C8B-B14F-4D97-AF65-F5344CB8AC3E}">
        <p14:creationId xmlns:p14="http://schemas.microsoft.com/office/powerpoint/2010/main" val="299092462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229600" cy="1143000"/>
          </a:xfrm>
        </p:spPr>
        <p:txBody>
          <a:bodyPr>
            <a:normAutofit/>
          </a:bodyPr>
          <a:lstStyle/>
          <a:p>
            <a:pPr algn="ctr"/>
            <a:r>
              <a:rPr lang="en-US" sz="4000" b="1" dirty="0" smtClean="0">
                <a:solidFill>
                  <a:schemeClr val="accent1"/>
                </a:solidFill>
                <a:latin typeface="+mn-lt"/>
              </a:rPr>
              <a:t>Self-Explanatory Style, cont.</a:t>
            </a:r>
            <a:endParaRPr lang="en-US" sz="4000" b="1" dirty="0">
              <a:solidFill>
                <a:schemeClr val="accent1"/>
              </a:solidFill>
              <a:latin typeface="+mn-lt"/>
            </a:endParaRPr>
          </a:p>
        </p:txBody>
      </p:sp>
      <p:sp>
        <p:nvSpPr>
          <p:cNvPr id="3" name="Content Placeholder 2"/>
          <p:cNvSpPr>
            <a:spLocks noGrp="1"/>
          </p:cNvSpPr>
          <p:nvPr>
            <p:ph idx="1"/>
          </p:nvPr>
        </p:nvSpPr>
        <p:spPr>
          <a:xfrm>
            <a:off x="685800" y="1600200"/>
            <a:ext cx="8229600" cy="4709160"/>
          </a:xfrm>
        </p:spPr>
        <p:txBody>
          <a:bodyPr/>
          <a:lstStyle/>
          <a:p>
            <a:pPr>
              <a:buFont typeface="Arial" panose="020B0604020202020204" pitchFamily="34" charset="0"/>
              <a:buChar char="•"/>
            </a:pPr>
            <a:r>
              <a:rPr lang="en-US" dirty="0" smtClean="0"/>
              <a:t>Naïve vs. realistic optimism</a:t>
            </a:r>
          </a:p>
          <a:p>
            <a:pPr>
              <a:buFont typeface="Arial" panose="020B0604020202020204" pitchFamily="34" charset="0"/>
              <a:buChar char="•"/>
            </a:pPr>
            <a:r>
              <a:rPr lang="en-US" dirty="0" smtClean="0"/>
              <a:t>Depressive vs. defensive pessimism</a:t>
            </a:r>
          </a:p>
          <a:p>
            <a:pPr>
              <a:buFont typeface="Arial" panose="020B0604020202020204" pitchFamily="34" charset="0"/>
              <a:buChar char="•"/>
            </a:pPr>
            <a:r>
              <a:rPr lang="en-US" dirty="0" smtClean="0"/>
              <a:t>True goal: realistic optimism/defensive pessimism</a:t>
            </a:r>
          </a:p>
        </p:txBody>
      </p:sp>
    </p:spTree>
    <p:extLst>
      <p:ext uri="{BB962C8B-B14F-4D97-AF65-F5344CB8AC3E}">
        <p14:creationId xmlns:p14="http://schemas.microsoft.com/office/powerpoint/2010/main" val="29806308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467600" cy="1143000"/>
          </a:xfrm>
        </p:spPr>
        <p:txBody>
          <a:bodyPr>
            <a:normAutofit/>
          </a:bodyPr>
          <a:lstStyle/>
          <a:p>
            <a:pPr algn="ctr"/>
            <a:r>
              <a:rPr lang="en-US" sz="3200" b="1" dirty="0" smtClean="0">
                <a:solidFill>
                  <a:schemeClr val="accent1"/>
                </a:solidFill>
                <a:latin typeface="+mn-lt"/>
              </a:rPr>
              <a:t>Changing Our Self-Explanatory Style</a:t>
            </a:r>
            <a:endParaRPr lang="en-US" sz="3200" b="1" dirty="0">
              <a:solidFill>
                <a:schemeClr val="accent1"/>
              </a:solidFill>
              <a:latin typeface="+mn-lt"/>
            </a:endParaRPr>
          </a:p>
        </p:txBody>
      </p:sp>
      <p:sp>
        <p:nvSpPr>
          <p:cNvPr id="3" name="Content Placeholder 2"/>
          <p:cNvSpPr>
            <a:spLocks noGrp="1"/>
          </p:cNvSpPr>
          <p:nvPr>
            <p:ph idx="1"/>
          </p:nvPr>
        </p:nvSpPr>
        <p:spPr/>
        <p:txBody>
          <a:bodyPr/>
          <a:lstStyle/>
          <a:p>
            <a:pPr>
              <a:buFont typeface="Arial" panose="020B0604020202020204" pitchFamily="34" charset="0"/>
              <a:buChar char="•"/>
            </a:pPr>
            <a:r>
              <a:rPr lang="en-US" dirty="0" smtClean="0"/>
              <a:t>Practice imagining alternative causes of events</a:t>
            </a:r>
          </a:p>
          <a:p>
            <a:pPr>
              <a:buFont typeface="Arial" panose="020B0604020202020204" pitchFamily="34" charset="0"/>
              <a:buChar char="•"/>
            </a:pPr>
            <a:r>
              <a:rPr lang="en-US" dirty="0" smtClean="0"/>
              <a:t>Avoid blanketing optimistic explanatory biases over all situations</a:t>
            </a:r>
            <a:endParaRPr lang="en-US" dirty="0"/>
          </a:p>
        </p:txBody>
      </p:sp>
      <p:sp>
        <p:nvSpPr>
          <p:cNvPr id="4" name="TextBox 3"/>
          <p:cNvSpPr txBox="1"/>
          <p:nvPr/>
        </p:nvSpPr>
        <p:spPr>
          <a:xfrm>
            <a:off x="6324600" y="6096000"/>
            <a:ext cx="1955583" cy="369332"/>
          </a:xfrm>
          <a:prstGeom prst="rect">
            <a:avLst/>
          </a:prstGeom>
          <a:noFill/>
        </p:spPr>
        <p:txBody>
          <a:bodyPr wrap="none" rtlCol="0">
            <a:spAutoFit/>
          </a:bodyPr>
          <a:lstStyle/>
          <a:p>
            <a:r>
              <a:rPr lang="en-US" dirty="0" smtClean="0"/>
              <a:t>Fresco et al., 2009</a:t>
            </a:r>
            <a:endParaRPr lang="en-US" dirty="0"/>
          </a:p>
        </p:txBody>
      </p:sp>
    </p:spTree>
    <p:extLst>
      <p:ext uri="{BB962C8B-B14F-4D97-AF65-F5344CB8AC3E}">
        <p14:creationId xmlns:p14="http://schemas.microsoft.com/office/powerpoint/2010/main" val="211704977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chemeClr val="accent1"/>
                </a:solidFill>
                <a:latin typeface="+mn-lt"/>
              </a:rPr>
              <a:t>Accept Pain</a:t>
            </a:r>
            <a:endParaRPr lang="en-US" b="1" dirty="0">
              <a:solidFill>
                <a:schemeClr val="accent1"/>
              </a:solidFill>
              <a:latin typeface="+mn-lt"/>
            </a:endParaRPr>
          </a:p>
        </p:txBody>
      </p:sp>
      <p:sp>
        <p:nvSpPr>
          <p:cNvPr id="3" name="Content Placeholder 2"/>
          <p:cNvSpPr>
            <a:spLocks noGrp="1"/>
          </p:cNvSpPr>
          <p:nvPr>
            <p:ph idx="1"/>
          </p:nvPr>
        </p:nvSpPr>
        <p:spPr/>
        <p:txBody>
          <a:bodyPr>
            <a:normAutofit/>
          </a:bodyPr>
          <a:lstStyle/>
          <a:p>
            <a:pPr>
              <a:buFont typeface="Arial" panose="020B0604020202020204" pitchFamily="34" charset="0"/>
              <a:buChar char="•"/>
            </a:pPr>
            <a:r>
              <a:rPr lang="en-US" dirty="0" smtClean="0"/>
              <a:t>Distraction with something that arouses emotion</a:t>
            </a:r>
          </a:p>
          <a:p>
            <a:pPr>
              <a:buFont typeface="Arial" panose="020B0604020202020204" pitchFamily="34" charset="0"/>
              <a:buChar char="•"/>
            </a:pPr>
            <a:r>
              <a:rPr lang="en-US" dirty="0" smtClean="0"/>
              <a:t>Acceptance and Commitment Therapy (ACT)</a:t>
            </a:r>
          </a:p>
        </p:txBody>
      </p:sp>
    </p:spTree>
    <p:extLst>
      <p:ext uri="{BB962C8B-B14F-4D97-AF65-F5344CB8AC3E}">
        <p14:creationId xmlns:p14="http://schemas.microsoft.com/office/powerpoint/2010/main" val="18597080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chemeClr val="accent1"/>
                </a:solidFill>
                <a:latin typeface="+mn-lt"/>
              </a:rPr>
              <a:t>Accept Pain, cont.</a:t>
            </a:r>
            <a:endParaRPr lang="en-US" b="1" dirty="0">
              <a:solidFill>
                <a:schemeClr val="accent1"/>
              </a:solidFill>
              <a:latin typeface="+mn-lt"/>
            </a:endParaRPr>
          </a:p>
        </p:txBody>
      </p:sp>
      <p:sp>
        <p:nvSpPr>
          <p:cNvPr id="3" name="Content Placeholder 2"/>
          <p:cNvSpPr>
            <a:spLocks noGrp="1"/>
          </p:cNvSpPr>
          <p:nvPr>
            <p:ph idx="1"/>
          </p:nvPr>
        </p:nvSpPr>
        <p:spPr/>
        <p:txBody>
          <a:bodyPr>
            <a:normAutofit/>
          </a:bodyPr>
          <a:lstStyle/>
          <a:p>
            <a:pPr>
              <a:buFont typeface="Arial" panose="020B0604020202020204" pitchFamily="34" charset="0"/>
              <a:buChar char="•"/>
            </a:pPr>
            <a:r>
              <a:rPr lang="en-US" dirty="0" smtClean="0"/>
              <a:t>Identify a situation that causes painful emotion(s) to arise (e.g., social anxiety)</a:t>
            </a:r>
          </a:p>
          <a:p>
            <a:pPr>
              <a:buFont typeface="Arial" panose="020B0604020202020204" pitchFamily="34" charset="0"/>
              <a:buChar char="•"/>
            </a:pPr>
            <a:r>
              <a:rPr lang="en-US" dirty="0"/>
              <a:t>Identify goals that painful emotion </a:t>
            </a:r>
            <a:r>
              <a:rPr lang="en-US" dirty="0" smtClean="0"/>
              <a:t>obstructs</a:t>
            </a:r>
          </a:p>
          <a:p>
            <a:pPr>
              <a:buFont typeface="Arial" panose="020B0604020202020204" pitchFamily="34" charset="0"/>
              <a:buChar char="•"/>
            </a:pPr>
            <a:r>
              <a:rPr lang="en-US" dirty="0" smtClean="0"/>
              <a:t>Practice non-judgment/acceptance</a:t>
            </a:r>
          </a:p>
        </p:txBody>
      </p:sp>
    </p:spTree>
    <p:extLst>
      <p:ext uri="{BB962C8B-B14F-4D97-AF65-F5344CB8AC3E}">
        <p14:creationId xmlns:p14="http://schemas.microsoft.com/office/powerpoint/2010/main" val="368644914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7467600" cy="1143000"/>
          </a:xfrm>
        </p:spPr>
        <p:txBody>
          <a:bodyPr>
            <a:normAutofit/>
          </a:bodyPr>
          <a:lstStyle/>
          <a:p>
            <a:pPr algn="ctr"/>
            <a:r>
              <a:rPr lang="en-US" b="1" dirty="0" smtClean="0">
                <a:solidFill>
                  <a:schemeClr val="accent1"/>
                </a:solidFill>
                <a:latin typeface="+mn-lt"/>
              </a:rPr>
              <a:t>Let Go</a:t>
            </a:r>
            <a:endParaRPr lang="en-US" b="1" dirty="0">
              <a:solidFill>
                <a:schemeClr val="accent1"/>
              </a:solidFill>
              <a:latin typeface="+mn-lt"/>
            </a:endParaRPr>
          </a:p>
        </p:txBody>
      </p:sp>
      <p:sp>
        <p:nvSpPr>
          <p:cNvPr id="3" name="Content Placeholder 2"/>
          <p:cNvSpPr>
            <a:spLocks noGrp="1"/>
          </p:cNvSpPr>
          <p:nvPr>
            <p:ph idx="1"/>
          </p:nvPr>
        </p:nvSpPr>
        <p:spPr>
          <a:xfrm>
            <a:off x="2362200" y="1905000"/>
            <a:ext cx="4038600" cy="2286000"/>
          </a:xfrm>
        </p:spPr>
        <p:txBody>
          <a:bodyPr>
            <a:normAutofit/>
          </a:bodyPr>
          <a:lstStyle/>
          <a:p>
            <a:pPr>
              <a:buFont typeface="Arial" panose="020B0604020202020204" pitchFamily="34" charset="0"/>
              <a:buChar char="•"/>
            </a:pPr>
            <a:r>
              <a:rPr lang="en-US" dirty="0" smtClean="0"/>
              <a:t>Sense-making</a:t>
            </a:r>
          </a:p>
          <a:p>
            <a:pPr>
              <a:buFont typeface="Arial" panose="020B0604020202020204" pitchFamily="34" charset="0"/>
              <a:buChar char="•"/>
            </a:pPr>
            <a:r>
              <a:rPr lang="en-US" dirty="0"/>
              <a:t>B</a:t>
            </a:r>
            <a:r>
              <a:rPr lang="en-US" dirty="0" smtClean="0"/>
              <a:t>enefit-finding</a:t>
            </a:r>
          </a:p>
        </p:txBody>
      </p:sp>
    </p:spTree>
    <p:extLst>
      <p:ext uri="{BB962C8B-B14F-4D97-AF65-F5344CB8AC3E}">
        <p14:creationId xmlns:p14="http://schemas.microsoft.com/office/powerpoint/2010/main" val="234771183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4114125428"/>
              </p:ext>
            </p:extLst>
          </p:nvPr>
        </p:nvGraphicFramePr>
        <p:xfrm>
          <a:off x="728133" y="457200"/>
          <a:ext cx="8382000" cy="518160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304800" y="1447800"/>
            <a:ext cx="461665" cy="2535910"/>
          </a:xfrm>
          <a:prstGeom prst="rect">
            <a:avLst/>
          </a:prstGeom>
          <a:noFill/>
        </p:spPr>
        <p:txBody>
          <a:bodyPr vert="vert270" wrap="none" rtlCol="0">
            <a:spAutoFit/>
          </a:bodyPr>
          <a:lstStyle/>
          <a:p>
            <a:r>
              <a:rPr lang="en-US" dirty="0" smtClean="0"/>
              <a:t>Mean Adjustment Score</a:t>
            </a:r>
            <a:endParaRPr lang="en-US" dirty="0"/>
          </a:p>
        </p:txBody>
      </p:sp>
      <p:sp>
        <p:nvSpPr>
          <p:cNvPr id="4" name="TextBox 3"/>
          <p:cNvSpPr txBox="1"/>
          <p:nvPr/>
        </p:nvSpPr>
        <p:spPr>
          <a:xfrm>
            <a:off x="2895600" y="5638800"/>
            <a:ext cx="2332151" cy="369332"/>
          </a:xfrm>
          <a:prstGeom prst="rect">
            <a:avLst/>
          </a:prstGeom>
          <a:noFill/>
        </p:spPr>
        <p:txBody>
          <a:bodyPr wrap="none" rtlCol="0">
            <a:spAutoFit/>
          </a:bodyPr>
          <a:lstStyle/>
          <a:p>
            <a:r>
              <a:rPr lang="en-US" dirty="0" smtClean="0"/>
              <a:t>Adjustment Measure</a:t>
            </a:r>
            <a:endParaRPr lang="en-US" dirty="0"/>
          </a:p>
        </p:txBody>
      </p:sp>
      <p:sp>
        <p:nvSpPr>
          <p:cNvPr id="5" name="TextBox 4"/>
          <p:cNvSpPr txBox="1"/>
          <p:nvPr/>
        </p:nvSpPr>
        <p:spPr>
          <a:xfrm>
            <a:off x="6629400" y="6172200"/>
            <a:ext cx="1835095" cy="369332"/>
          </a:xfrm>
          <a:prstGeom prst="rect">
            <a:avLst/>
          </a:prstGeom>
          <a:noFill/>
        </p:spPr>
        <p:txBody>
          <a:bodyPr wrap="none" rtlCol="0">
            <a:spAutoFit/>
          </a:bodyPr>
          <a:lstStyle/>
          <a:p>
            <a:r>
              <a:rPr lang="en-US" dirty="0" smtClean="0"/>
              <a:t>Davis et al, 2000</a:t>
            </a:r>
            <a:endParaRPr lang="en-US" dirty="0"/>
          </a:p>
        </p:txBody>
      </p:sp>
    </p:spTree>
    <p:extLst>
      <p:ext uri="{BB962C8B-B14F-4D97-AF65-F5344CB8AC3E}">
        <p14:creationId xmlns:p14="http://schemas.microsoft.com/office/powerpoint/2010/main" val="418993385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chemeClr val="accent1"/>
                </a:solidFill>
                <a:latin typeface="+mn-lt"/>
              </a:rPr>
              <a:t>Let Go, cont.</a:t>
            </a:r>
            <a:endParaRPr lang="en-US" dirty="0"/>
          </a:p>
        </p:txBody>
      </p:sp>
      <p:sp>
        <p:nvSpPr>
          <p:cNvPr id="3" name="Content Placeholder 2"/>
          <p:cNvSpPr>
            <a:spLocks noGrp="1"/>
          </p:cNvSpPr>
          <p:nvPr>
            <p:ph idx="1"/>
          </p:nvPr>
        </p:nvSpPr>
        <p:spPr>
          <a:xfrm>
            <a:off x="609600" y="1447800"/>
            <a:ext cx="7467600" cy="4525963"/>
          </a:xfrm>
        </p:spPr>
        <p:txBody>
          <a:bodyPr>
            <a:normAutofit/>
          </a:bodyPr>
          <a:lstStyle/>
          <a:p>
            <a:pPr>
              <a:buFont typeface="Courier New" pitchFamily="49" charset="0"/>
              <a:buChar char="o"/>
            </a:pPr>
            <a:r>
              <a:rPr lang="en-US" dirty="0" smtClean="0"/>
              <a:t>Avoid attempts to “undo” past events</a:t>
            </a:r>
          </a:p>
        </p:txBody>
      </p:sp>
    </p:spTree>
    <p:extLst>
      <p:ext uri="{BB962C8B-B14F-4D97-AF65-F5344CB8AC3E}">
        <p14:creationId xmlns:p14="http://schemas.microsoft.com/office/powerpoint/2010/main" val="4584538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accent1"/>
                </a:solidFill>
                <a:latin typeface="+mn-lt"/>
              </a:rPr>
              <a:t>Stages of Change Model</a:t>
            </a:r>
            <a:endParaRPr lang="en-US" b="1" dirty="0">
              <a:solidFill>
                <a:schemeClr val="accent1"/>
              </a:solidFill>
              <a:latin typeface="+mn-lt"/>
            </a:endParaRPr>
          </a:p>
        </p:txBody>
      </p:sp>
      <p:sp>
        <p:nvSpPr>
          <p:cNvPr id="3" name="Content Placeholder 2"/>
          <p:cNvSpPr>
            <a:spLocks noGrp="1"/>
          </p:cNvSpPr>
          <p:nvPr>
            <p:ph idx="1"/>
          </p:nvPr>
        </p:nvSpPr>
        <p:spPr>
          <a:xfrm>
            <a:off x="2286000" y="1600200"/>
            <a:ext cx="5562600" cy="4709160"/>
          </a:xfrm>
        </p:spPr>
        <p:txBody>
          <a:bodyPr>
            <a:normAutofit/>
          </a:bodyPr>
          <a:lstStyle/>
          <a:p>
            <a:pPr>
              <a:buFont typeface="Arial" panose="020B0604020202020204" pitchFamily="34" charset="0"/>
              <a:buChar char="•"/>
            </a:pPr>
            <a:r>
              <a:rPr lang="en-US" sz="3600" dirty="0" smtClean="0"/>
              <a:t>Precontemplation</a:t>
            </a:r>
          </a:p>
          <a:p>
            <a:pPr>
              <a:buFont typeface="Arial" panose="020B0604020202020204" pitchFamily="34" charset="0"/>
              <a:buChar char="•"/>
            </a:pPr>
            <a:r>
              <a:rPr lang="en-US" sz="3600" dirty="0" smtClean="0"/>
              <a:t>Contemplation</a:t>
            </a:r>
          </a:p>
          <a:p>
            <a:pPr>
              <a:buFont typeface="Arial" panose="020B0604020202020204" pitchFamily="34" charset="0"/>
              <a:buChar char="•"/>
            </a:pPr>
            <a:r>
              <a:rPr lang="en-US" sz="3600" dirty="0" smtClean="0"/>
              <a:t>Preparation</a:t>
            </a:r>
          </a:p>
          <a:p>
            <a:pPr>
              <a:buFont typeface="Arial" panose="020B0604020202020204" pitchFamily="34" charset="0"/>
              <a:buChar char="•"/>
            </a:pPr>
            <a:r>
              <a:rPr lang="en-US" sz="3600" dirty="0" smtClean="0"/>
              <a:t>Action</a:t>
            </a:r>
          </a:p>
          <a:p>
            <a:pPr>
              <a:buFont typeface="Arial" panose="020B0604020202020204" pitchFamily="34" charset="0"/>
              <a:buChar char="•"/>
            </a:pPr>
            <a:r>
              <a:rPr lang="en-US" sz="3600" dirty="0" smtClean="0"/>
              <a:t>Maintenance</a:t>
            </a:r>
          </a:p>
          <a:p>
            <a:pPr>
              <a:buFont typeface="Arial" panose="020B0604020202020204" pitchFamily="34" charset="0"/>
              <a:buChar char="•"/>
            </a:pPr>
            <a:r>
              <a:rPr lang="en-US" sz="3600" dirty="0" smtClean="0"/>
              <a:t>Relapse</a:t>
            </a:r>
            <a:endParaRPr lang="en-US" sz="3600" dirty="0"/>
          </a:p>
        </p:txBody>
      </p:sp>
    </p:spTree>
    <p:extLst>
      <p:ext uri="{BB962C8B-B14F-4D97-AF65-F5344CB8AC3E}">
        <p14:creationId xmlns:p14="http://schemas.microsoft.com/office/powerpoint/2010/main" val="3649126246"/>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3008313" cy="857250"/>
          </a:xfrm>
        </p:spPr>
        <p:txBody>
          <a:bodyPr>
            <a:normAutofit/>
          </a:bodyPr>
          <a:lstStyle/>
          <a:p>
            <a:pPr algn="ctr"/>
            <a:r>
              <a:rPr lang="en-US" sz="4400" dirty="0" smtClean="0">
                <a:latin typeface="Arial" panose="020B0604020202020204" pitchFamily="34" charset="0"/>
                <a:cs typeface="Arial" panose="020B0604020202020204" pitchFamily="34" charset="0"/>
              </a:rPr>
              <a:t>Find Me</a:t>
            </a:r>
            <a:endParaRPr lang="en-US" sz="4400" dirty="0">
              <a:latin typeface="Arial" panose="020B0604020202020204" pitchFamily="34" charset="0"/>
              <a:cs typeface="Arial" panose="020B0604020202020204" pitchFamily="34" charset="0"/>
            </a:endParaRPr>
          </a:p>
        </p:txBody>
      </p:sp>
      <p:sp>
        <p:nvSpPr>
          <p:cNvPr id="3" name="Text Placeholder 2"/>
          <p:cNvSpPr>
            <a:spLocks noGrp="1"/>
          </p:cNvSpPr>
          <p:nvPr>
            <p:ph type="body" idx="2"/>
          </p:nvPr>
        </p:nvSpPr>
        <p:spPr>
          <a:xfrm>
            <a:off x="609600" y="1752600"/>
            <a:ext cx="3733800" cy="1219200"/>
          </a:xfrm>
        </p:spPr>
        <p:txBody>
          <a:bodyPr/>
          <a:lstStyle/>
          <a:p>
            <a:pPr marL="285750" indent="-285750">
              <a:buFont typeface="Arial"/>
              <a:buChar char="•"/>
            </a:pPr>
            <a:r>
              <a:rPr lang="en-US" sz="2400" dirty="0"/>
              <a:t>alickerman@gmail.com</a:t>
            </a:r>
          </a:p>
          <a:p>
            <a:pPr marL="285750" indent="-285750">
              <a:buFont typeface="Arial"/>
              <a:buChar char="•"/>
            </a:pPr>
            <a:r>
              <a:rPr lang="en-US" sz="2400" dirty="0"/>
              <a:t>www.alexlickerman.com</a:t>
            </a:r>
          </a:p>
          <a:p>
            <a:pPr marL="285750" indent="-285750">
              <a:buFont typeface="Arial"/>
              <a:buChar char="•"/>
            </a:pPr>
            <a:endParaRPr lang="en-US" dirty="0"/>
          </a:p>
        </p:txBody>
      </p:sp>
      <p:pic>
        <p:nvPicPr>
          <p:cNvPr id="6" name="Content Placeholder 5" descr="Cover.jpg"/>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648200" y="838200"/>
            <a:ext cx="2850444" cy="4397829"/>
          </a:xfrm>
        </p:spPr>
      </p:pic>
    </p:spTree>
    <p:extLst>
      <p:ext uri="{BB962C8B-B14F-4D97-AF65-F5344CB8AC3E}">
        <p14:creationId xmlns:p14="http://schemas.microsoft.com/office/powerpoint/2010/main" val="28496924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2401</TotalTime>
  <Words>1517</Words>
  <Application>Microsoft Macintosh PowerPoint</Application>
  <PresentationFormat>On-screen Show (4:3)</PresentationFormat>
  <Paragraphs>129</Paragraphs>
  <Slides>15</Slides>
  <Notes>12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Technic</vt:lpstr>
      <vt:lpstr>Turning adversity into opportunity</vt:lpstr>
      <vt:lpstr>About Me</vt:lpstr>
      <vt:lpstr>PowerPoint Presentation</vt:lpstr>
      <vt:lpstr>Expect Obstacles</vt:lpstr>
      <vt:lpstr>Self-Explanatory Style</vt:lpstr>
      <vt:lpstr>PowerPoint Presentation</vt:lpstr>
      <vt:lpstr>Self-Explanatory Style, cont.</vt:lpstr>
      <vt:lpstr>Changing Our Self-Explanatory Style</vt:lpstr>
      <vt:lpstr>Accept Pain</vt:lpstr>
      <vt:lpstr>Accept Pain, cont.</vt:lpstr>
      <vt:lpstr>Let Go</vt:lpstr>
      <vt:lpstr>PowerPoint Presentation</vt:lpstr>
      <vt:lpstr>Let Go, cont.</vt:lpstr>
      <vt:lpstr>Stages of Change Model</vt:lpstr>
      <vt:lpstr>Find Me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Undefeated Mind</dc:title>
  <dc:creator>Lickerman, Alex  - MED</dc:creator>
  <cp:lastModifiedBy>Dana Kornfeld</cp:lastModifiedBy>
  <cp:revision>72</cp:revision>
  <cp:lastPrinted>2012-03-29T20:30:16Z</cp:lastPrinted>
  <dcterms:created xsi:type="dcterms:W3CDTF">2012-03-27T15:46:26Z</dcterms:created>
  <dcterms:modified xsi:type="dcterms:W3CDTF">2014-02-08T15:46:22Z</dcterms:modified>
</cp:coreProperties>
</file>